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56" r:id="rId4"/>
    <p:sldId id="266" r:id="rId5"/>
    <p:sldId id="267" r:id="rId6"/>
    <p:sldId id="268" r:id="rId7"/>
    <p:sldId id="269" r:id="rId8"/>
    <p:sldId id="261" r:id="rId9"/>
  </p:sldIdLst>
  <p:sldSz cx="12192000" cy="6858000"/>
  <p:notesSz cx="6792913"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99"/>
    <a:srgbClr val="FF9966"/>
    <a:srgbClr val="CCFF99"/>
    <a:srgbClr val="FF0000"/>
    <a:srgbClr val="FF5050"/>
    <a:srgbClr val="CCEC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B7FB86-A4F0-4EAA-9551-421584537032}" v="27" dt="2022-05-09T08:43:59.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B5ED29C-83C7-456E-A75A-7ACFEFF164BC}"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1767517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5ED29C-83C7-456E-A75A-7ACFEFF164BC}"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369758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5ED29C-83C7-456E-A75A-7ACFEFF164BC}"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4136428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5ED29C-83C7-456E-A75A-7ACFEFF164BC}"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243346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5ED29C-83C7-456E-A75A-7ACFEFF164BC}"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120762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B5ED29C-83C7-456E-A75A-7ACFEFF164BC}" type="datetimeFigureOut">
              <a:rPr lang="en-GB" smtClean="0"/>
              <a:t>26/02/2024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82675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B5ED29C-83C7-456E-A75A-7ACFEFF164BC}" type="datetimeFigureOut">
              <a:rPr lang="en-GB" smtClean="0"/>
              <a:t>26/02/2024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3591289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B5ED29C-83C7-456E-A75A-7ACFEFF164BC}" type="datetimeFigureOut">
              <a:rPr lang="en-GB" smtClean="0"/>
              <a:t>26/02/2024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544202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ED29C-83C7-456E-A75A-7ACFEFF164BC}" type="datetimeFigureOut">
              <a:rPr lang="en-GB" smtClean="0"/>
              <a:t>26/02/2024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295205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5ED29C-83C7-456E-A75A-7ACFEFF164BC}" type="datetimeFigureOut">
              <a:rPr lang="en-GB" smtClean="0"/>
              <a:t>26/02/2024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394456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5ED29C-83C7-456E-A75A-7ACFEFF164BC}" type="datetimeFigureOut">
              <a:rPr lang="en-GB" smtClean="0"/>
              <a:t>26/02/2024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3842669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ED29C-83C7-456E-A75A-7ACFEFF164BC}" type="datetimeFigureOut">
              <a:rPr lang="en-GB" smtClean="0"/>
              <a:t>26/02/2024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6D54E3-5095-4DC0-91E0-43F789EA4969}" type="slidenum">
              <a:rPr lang="en-GB" smtClean="0"/>
              <a:t>‹#›</a:t>
            </a:fld>
            <a:endParaRPr lang="en-GB"/>
          </a:p>
        </p:txBody>
      </p:sp>
    </p:spTree>
    <p:extLst>
      <p:ext uri="{BB962C8B-B14F-4D97-AF65-F5344CB8AC3E}">
        <p14:creationId xmlns:p14="http://schemas.microsoft.com/office/powerpoint/2010/main" val="750140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hyperlink" Target="mailto:sarah.sandberg@vaxjoridklubb.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sv-SE" b="1" dirty="0"/>
              <a:t>Teorivecka v.10</a:t>
            </a:r>
            <a:endParaRPr lang="en-GB" b="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448362" y="290037"/>
            <a:ext cx="1342487" cy="1257300"/>
          </a:xfrm>
          <a:prstGeom prst="rect">
            <a:avLst/>
          </a:prstGeom>
        </p:spPr>
      </p:pic>
      <p:sp>
        <p:nvSpPr>
          <p:cNvPr id="6" name="Right Arrow 5"/>
          <p:cNvSpPr/>
          <p:nvPr/>
        </p:nvSpPr>
        <p:spPr>
          <a:xfrm>
            <a:off x="223212" y="1826683"/>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rPr>
              <a:t>Vecka </a:t>
            </a:r>
            <a:r>
              <a:rPr lang="sv-SE" dirty="0">
                <a:solidFill>
                  <a:prstClr val="white"/>
                </a:solidFill>
                <a:latin typeface="Calibri" panose="020F0502020204030204"/>
              </a:rPr>
              <a:t>10</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9608" y="18206"/>
            <a:ext cx="2199256" cy="1495493"/>
          </a:xfrm>
          <a:prstGeom prst="rect">
            <a:avLst/>
          </a:prstGeom>
        </p:spPr>
      </p:pic>
      <p:sp>
        <p:nvSpPr>
          <p:cNvPr id="40" name="TextBox 23">
            <a:extLst>
              <a:ext uri="{FF2B5EF4-FFF2-40B4-BE49-F238E27FC236}">
                <a16:creationId xmlns:a16="http://schemas.microsoft.com/office/drawing/2014/main" id="{BA347238-1EFB-47E2-A493-A26913206DAA}"/>
              </a:ext>
            </a:extLst>
          </p:cNvPr>
          <p:cNvSpPr txBox="1"/>
          <p:nvPr/>
        </p:nvSpPr>
        <p:spPr>
          <a:xfrm>
            <a:off x="825345" y="2596843"/>
            <a:ext cx="10528455" cy="341632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Dom flesta grupper som har lektion v.</a:t>
            </a:r>
            <a:r>
              <a:rPr lang="sv-SE" sz="1600" b="1" dirty="0">
                <a:solidFill>
                  <a:prstClr val="black"/>
                </a:solidFill>
                <a:latin typeface="Calibri" panose="020F0502020204030204"/>
              </a:rPr>
              <a:t>10</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 har teori och inte lektion på sin vanliga lektionstid (undantag ifrån </a:t>
            </a:r>
            <a:r>
              <a:rPr kumimoji="0" lang="sv-SE" sz="1600" b="1" i="0" u="none" strike="noStrike" kern="1200" cap="none" spc="0" normalizeH="0" baseline="0" noProof="0" dirty="0" err="1">
                <a:ln>
                  <a:noFill/>
                </a:ln>
                <a:solidFill>
                  <a:prstClr val="black"/>
                </a:solidFill>
                <a:effectLst/>
                <a:uLnTx/>
                <a:uFillTx/>
                <a:latin typeface="Calibri" panose="020F0502020204030204"/>
                <a:ea typeface="+mn-ea"/>
                <a:cs typeface="+mn-cs"/>
              </a:rPr>
              <a:t>ridlekis</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Du väljer själv vilken teori du vill gå på under veckan utifrån listan och anmäler dig via mejl.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Du får gå på så många teorier du vill under veckan.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600" b="1" dirty="0">
                <a:solidFill>
                  <a:prstClr val="black"/>
                </a:solidFill>
                <a:latin typeface="Calibri" panose="020F0502020204030204"/>
              </a:rPr>
              <a:t>Märkestagningen är öppen för barn till och med 12 år. </a:t>
            </a:r>
            <a:endPar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Anmälan sker senast kl.12:00 dagen innan till </a:t>
            </a:r>
            <a:r>
              <a:rPr lang="sv-SE" sz="1600" b="1" dirty="0" err="1">
                <a:solidFill>
                  <a:prstClr val="black"/>
                </a:solidFill>
                <a:latin typeface="Calibri" panose="020F0502020204030204"/>
                <a:hlinkClick r:id="rId4"/>
              </a:rPr>
              <a:t>sarah.sandberg</a:t>
            </a:r>
            <a:r>
              <a:rPr lang="sv-SE" sz="1600" b="1" dirty="0">
                <a:solidFill>
                  <a:prstClr val="black"/>
                </a:solidFill>
                <a:latin typeface="Calibri" panose="020F0502020204030204"/>
                <a:hlinkClick r:id="rId4"/>
              </a:rPr>
              <a:t>@</a:t>
            </a:r>
            <a:r>
              <a:rPr kumimoji="0" lang="sv-SE" sz="1600" b="1" i="0" u="none" strike="noStrike" kern="1200" cap="none" spc="0" normalizeH="0" baseline="0" noProof="0" dirty="0">
                <a:ln>
                  <a:noFill/>
                </a:ln>
                <a:solidFill>
                  <a:prstClr val="black"/>
                </a:solidFill>
                <a:effectLst/>
                <a:uLnTx/>
                <a:uFillTx/>
                <a:latin typeface="Calibri" panose="020F0502020204030204"/>
                <a:hlinkClick r:id="rId4"/>
              </a:rPr>
              <a:t>vaxjoridklubb.se</a:t>
            </a:r>
            <a:endPar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Är du elev men har ingen lektion v.</a:t>
            </a:r>
            <a:r>
              <a:rPr lang="sv-SE" sz="1600" b="1" dirty="0">
                <a:solidFill>
                  <a:prstClr val="black"/>
                </a:solidFill>
                <a:latin typeface="Calibri" panose="020F0502020204030204"/>
              </a:rPr>
              <a:t>10</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 och vill vara med på teoriveckan får du naturligtvis vara med på hela veckan för samma avgift som en ridlektion.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4000" b="1" i="0" u="none" strike="noStrike" kern="1200" cap="none" spc="0" normalizeH="0" baseline="0" noProof="0" dirty="0">
                <a:ln>
                  <a:noFill/>
                </a:ln>
                <a:solidFill>
                  <a:prstClr val="black"/>
                </a:solidFill>
                <a:effectLst/>
                <a:uLnTx/>
                <a:uFillTx/>
                <a:latin typeface="Calibri" panose="020F0502020204030204"/>
                <a:ea typeface="+mn-ea"/>
                <a:cs typeface="+mn-cs"/>
              </a:rPr>
              <a:t>Välkommen!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v-SE"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881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DA0F5F-E3F9-29E6-5FC5-6D2AA3C75DB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5377221-8ECB-74E1-5FE5-5DD7A1188FCB}"/>
              </a:ext>
            </a:extLst>
          </p:cNvPr>
          <p:cNvSpPr>
            <a:spLocks noGrp="1"/>
          </p:cNvSpPr>
          <p:nvPr>
            <p:ph type="title"/>
          </p:nvPr>
        </p:nvSpPr>
        <p:spPr/>
        <p:txBody>
          <a:bodyPr/>
          <a:lstStyle/>
          <a:p>
            <a:pPr algn="ctr"/>
            <a:r>
              <a:rPr lang="sv-SE" b="1" dirty="0"/>
              <a:t>Teorivecka v.10</a:t>
            </a:r>
            <a:endParaRPr lang="en-GB" b="1" dirty="0"/>
          </a:p>
        </p:txBody>
      </p:sp>
      <p:sp>
        <p:nvSpPr>
          <p:cNvPr id="6" name="Right Arrow 5">
            <a:extLst>
              <a:ext uri="{FF2B5EF4-FFF2-40B4-BE49-F238E27FC236}">
                <a16:creationId xmlns:a16="http://schemas.microsoft.com/office/drawing/2014/main" id="{8B59EB9D-37EB-59FB-8F8A-F1E23B413030}"/>
              </a:ext>
            </a:extLst>
          </p:cNvPr>
          <p:cNvSpPr/>
          <p:nvPr/>
        </p:nvSpPr>
        <p:spPr>
          <a:xfrm>
            <a:off x="223212" y="1826683"/>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49BFA934-AB5E-7FCB-C5FA-9A091B36CD4C}"/>
              </a:ext>
            </a:extLst>
          </p:cNvPr>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rPr>
              <a:t>Vecka </a:t>
            </a:r>
            <a:r>
              <a:rPr lang="sv-SE" dirty="0">
                <a:solidFill>
                  <a:prstClr val="white"/>
                </a:solidFill>
                <a:latin typeface="Calibri" panose="020F0502020204030204"/>
              </a:rPr>
              <a:t>10</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TextBox 23">
            <a:extLst>
              <a:ext uri="{FF2B5EF4-FFF2-40B4-BE49-F238E27FC236}">
                <a16:creationId xmlns:a16="http://schemas.microsoft.com/office/drawing/2014/main" id="{2AC7C1E3-91C1-D59F-ACDE-C258FD8692B3}"/>
              </a:ext>
            </a:extLst>
          </p:cNvPr>
          <p:cNvSpPr txBox="1"/>
          <p:nvPr/>
        </p:nvSpPr>
        <p:spPr>
          <a:xfrm>
            <a:off x="760032" y="2243432"/>
            <a:ext cx="3951928" cy="430887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4000" b="1" i="0" u="none" strike="noStrike" kern="1200" cap="none" spc="0" normalizeH="0" baseline="0" noProof="0" dirty="0">
                <a:ln>
                  <a:noFill/>
                </a:ln>
                <a:solidFill>
                  <a:prstClr val="black"/>
                </a:solidFill>
                <a:effectLst/>
                <a:uLnTx/>
                <a:uFillTx/>
                <a:latin typeface="Calibri" panose="020F0502020204030204"/>
                <a:ea typeface="+mn-ea"/>
                <a:cs typeface="+mn-cs"/>
              </a:rPr>
              <a:t>Lilla ridhuset</a:t>
            </a:r>
          </a:p>
          <a:p>
            <a:pPr marL="0" marR="0" lvl="0" indent="0" defTabSz="914400" rtl="0" eaLnBrk="1" fontAlgn="auto" latinLnBrk="0" hangingPunct="1">
              <a:lnSpc>
                <a:spcPct val="100000"/>
              </a:lnSpc>
              <a:spcBef>
                <a:spcPts val="0"/>
              </a:spcBef>
              <a:spcAft>
                <a:spcPts val="0"/>
              </a:spcAft>
              <a:buClrTx/>
              <a:buSzTx/>
              <a:buFontTx/>
              <a:buNone/>
              <a:tabLst/>
              <a:defRPr/>
            </a:pPr>
            <a:r>
              <a:rPr kumimoji="0" lang="sv-SE" sz="1400" i="0" u="none" strike="noStrike" kern="1200" cap="none" spc="0" normalizeH="0" baseline="0" noProof="0" dirty="0">
                <a:ln>
                  <a:noFill/>
                </a:ln>
                <a:solidFill>
                  <a:prstClr val="black"/>
                </a:solidFill>
                <a:effectLst/>
                <a:uLnTx/>
                <a:uFillTx/>
                <a:latin typeface="Calibri" panose="020F0502020204030204"/>
                <a:ea typeface="+mn-ea"/>
                <a:cs typeface="+mn-cs"/>
              </a:rPr>
              <a:t>F</a:t>
            </a:r>
            <a:r>
              <a:rPr lang="sv-SE" sz="1400" dirty="0">
                <a:solidFill>
                  <a:prstClr val="black"/>
                </a:solidFill>
                <a:latin typeface="Calibri" panose="020F0502020204030204"/>
              </a:rPr>
              <a:t>ör dig som rider i lilla ridhuset är fokuset under veckan dom olika märkena </a:t>
            </a:r>
            <a:r>
              <a:rPr lang="sv-SE" sz="1400" b="1" dirty="0">
                <a:solidFill>
                  <a:prstClr val="black"/>
                </a:solidFill>
                <a:latin typeface="Calibri" panose="020F0502020204030204"/>
              </a:rPr>
              <a:t>röda hästen, blåa hästen och gröna hästen.</a:t>
            </a:r>
            <a:r>
              <a:rPr lang="sv-SE" sz="1400" dirty="0">
                <a:solidFill>
                  <a:prstClr val="black"/>
                </a:solidFill>
                <a:latin typeface="Calibri" panose="020F0502020204030204"/>
              </a:rPr>
              <a:t> Du väljer själv vilket av märkena du vill träna till, dom röda passen på teorischemat tillhör märket röda hästen osv. så du lätt hittar vilken kunskap/teoripass som hör till vilket märke. </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sv-SE" sz="14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sv-SE" sz="1400" dirty="0">
                <a:solidFill>
                  <a:prstClr val="black"/>
                </a:solidFill>
                <a:latin typeface="Calibri" panose="020F0502020204030204"/>
              </a:rPr>
              <a:t>På märkestagningen visar du upp kunskapen du lärt dig under veckan och om du uppnår målet för märket har möjlighet att köpa det fysiska märket om du vill för 40 kr. </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sv-SE" sz="14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sv-SE" sz="1400" dirty="0">
                <a:solidFill>
                  <a:prstClr val="black"/>
                </a:solidFill>
                <a:latin typeface="Calibri" panose="020F0502020204030204"/>
              </a:rPr>
              <a:t>Du är självklart välkommen att delta även på andra teoripass under veckan.</a:t>
            </a:r>
            <a:endParaRPr kumimoji="0" lang="sv-SE" sz="14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v-SE"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23">
            <a:extLst>
              <a:ext uri="{FF2B5EF4-FFF2-40B4-BE49-F238E27FC236}">
                <a16:creationId xmlns:a16="http://schemas.microsoft.com/office/drawing/2014/main" id="{B173037B-BFCA-C5AD-A118-FA4DC9665538}"/>
              </a:ext>
            </a:extLst>
          </p:cNvPr>
          <p:cNvSpPr txBox="1"/>
          <p:nvPr/>
        </p:nvSpPr>
        <p:spPr>
          <a:xfrm>
            <a:off x="6492138" y="2243432"/>
            <a:ext cx="3951928" cy="390876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4000" b="1" dirty="0">
                <a:solidFill>
                  <a:prstClr val="black"/>
                </a:solidFill>
                <a:latin typeface="Calibri" panose="020F0502020204030204"/>
              </a:rPr>
              <a:t>Stora ridhuset</a:t>
            </a:r>
            <a:endParaRPr kumimoji="0" lang="sv-SE"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a:defRPr/>
            </a:pPr>
            <a:r>
              <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rPr>
              <a:t>Under den kommande perioden kommer du som rider i stora ridhuset att ha sitsträning på lina under en av dina lektioner. Ni kommer då att turas om att </a:t>
            </a:r>
            <a:r>
              <a:rPr kumimoji="0" lang="sv-SE" sz="1200" i="0" u="none" strike="noStrike" kern="1200" cap="none" spc="0" normalizeH="0" baseline="0" noProof="0" dirty="0" err="1">
                <a:ln>
                  <a:noFill/>
                </a:ln>
                <a:solidFill>
                  <a:prstClr val="black"/>
                </a:solidFill>
                <a:effectLst/>
                <a:uLnTx/>
                <a:uFillTx/>
                <a:latin typeface="Calibri" panose="020F0502020204030204"/>
                <a:ea typeface="+mn-ea"/>
                <a:cs typeface="+mn-cs"/>
              </a:rPr>
              <a:t>longera</a:t>
            </a:r>
            <a:r>
              <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rPr>
              <a:t> hästen och träna på sitsen uppsuttet. Under den här vecka får du lära dig hur man </a:t>
            </a:r>
            <a:r>
              <a:rPr kumimoji="0" lang="sv-SE" sz="1200" i="0" u="none" strike="noStrike" kern="1200" cap="none" spc="0" normalizeH="0" baseline="0" noProof="0" dirty="0" err="1">
                <a:ln>
                  <a:noFill/>
                </a:ln>
                <a:solidFill>
                  <a:prstClr val="black"/>
                </a:solidFill>
                <a:effectLst/>
                <a:uLnTx/>
                <a:uFillTx/>
                <a:latin typeface="Calibri" panose="020F0502020204030204"/>
                <a:ea typeface="+mn-ea"/>
                <a:cs typeface="+mn-cs"/>
              </a:rPr>
              <a:t>longerar</a:t>
            </a:r>
            <a:r>
              <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rPr>
              <a:t> hästen på rätt sätt och har möjlighet att gå på fysträning anpassad för att stärka dig som ryttare </a:t>
            </a:r>
          </a:p>
          <a:p>
            <a:pPr>
              <a:defRPr/>
            </a:pPr>
            <a:endParaRPr lang="sv-SE" sz="1200" dirty="0">
              <a:solidFill>
                <a:prstClr val="black"/>
              </a:solidFill>
              <a:latin typeface="Calibri" panose="020F0502020204030204"/>
            </a:endParaRPr>
          </a:p>
          <a:p>
            <a:pPr>
              <a:defRPr/>
            </a:pPr>
            <a:endParaRPr lang="sv-SE" sz="1200" dirty="0">
              <a:solidFill>
                <a:prstClr val="black"/>
              </a:solidFill>
              <a:latin typeface="Calibri" panose="020F0502020204030204"/>
            </a:endParaRPr>
          </a:p>
          <a:p>
            <a:pPr>
              <a:defRPr/>
            </a:pPr>
            <a:endParaRPr lang="sv-SE" sz="1200" dirty="0">
              <a:solidFill>
                <a:prstClr val="black"/>
              </a:solidFill>
              <a:latin typeface="Calibri" panose="020F0502020204030204"/>
            </a:endParaRPr>
          </a:p>
          <a:p>
            <a:pPr>
              <a:defRPr/>
            </a:pPr>
            <a:r>
              <a:rPr lang="sv-SE" sz="1200" dirty="0">
                <a:solidFill>
                  <a:prstClr val="black"/>
                </a:solidFill>
                <a:latin typeface="Calibri" panose="020F0502020204030204"/>
              </a:rPr>
              <a:t>Du är självklart välkommen att delta även på andra teoripass under veckan.</a:t>
            </a:r>
            <a:endPar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endParaRPr>
          </a:p>
          <a:p>
            <a:pPr>
              <a:defRPr/>
            </a:pPr>
            <a:endParaRPr lang="sv-SE" sz="1200"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v-SE"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5086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24">
            <a:extLst>
              <a:ext uri="{FF2B5EF4-FFF2-40B4-BE49-F238E27FC236}">
                <a16:creationId xmlns:a16="http://schemas.microsoft.com/office/drawing/2014/main" id="{B38F86B8-FB15-43B7-B274-FA300F57F502}"/>
              </a:ext>
            </a:extLst>
          </p:cNvPr>
          <p:cNvSpPr/>
          <p:nvPr/>
        </p:nvSpPr>
        <p:spPr>
          <a:xfrm>
            <a:off x="679608" y="4701154"/>
            <a:ext cx="2550006" cy="1550356"/>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Rectangle 20"/>
          <p:cNvSpPr/>
          <p:nvPr/>
        </p:nvSpPr>
        <p:spPr>
          <a:xfrm>
            <a:off x="2591305" y="2463062"/>
            <a:ext cx="1909523" cy="1795088"/>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itle 3"/>
          <p:cNvSpPr>
            <a:spLocks noGrp="1"/>
          </p:cNvSpPr>
          <p:nvPr>
            <p:ph type="title"/>
          </p:nvPr>
        </p:nvSpPr>
        <p:spPr/>
        <p:txBody>
          <a:bodyPr/>
          <a:lstStyle/>
          <a:p>
            <a:pPr algn="ctr"/>
            <a:r>
              <a:rPr lang="sv-SE" b="1" dirty="0"/>
              <a:t>Teori måndag 4 mars</a:t>
            </a:r>
            <a:endParaRPr lang="en-GB" b="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448362" y="290037"/>
            <a:ext cx="1342487" cy="1257300"/>
          </a:xfrm>
          <a:prstGeom prst="rect">
            <a:avLst/>
          </a:prstGeom>
        </p:spPr>
      </p:pic>
      <p:sp>
        <p:nvSpPr>
          <p:cNvPr id="6" name="Right Arrow 5"/>
          <p:cNvSpPr/>
          <p:nvPr/>
        </p:nvSpPr>
        <p:spPr>
          <a:xfrm>
            <a:off x="223212" y="2171926"/>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696188" y="194310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42900" y="1548244"/>
            <a:ext cx="710451" cy="369332"/>
          </a:xfrm>
          <a:prstGeom prst="rect">
            <a:avLst/>
          </a:prstGeom>
          <a:noFill/>
        </p:spPr>
        <p:txBody>
          <a:bodyPr wrap="none" rtlCol="0">
            <a:spAutoFit/>
          </a:bodyPr>
          <a:lstStyle/>
          <a:p>
            <a:r>
              <a:rPr lang="sv-SE" dirty="0"/>
              <a:t>17.00</a:t>
            </a:r>
            <a:endParaRPr lang="en-GB" dirty="0"/>
          </a:p>
        </p:txBody>
      </p:sp>
      <p:cxnSp>
        <p:nvCxnSpPr>
          <p:cNvPr id="11" name="Straight Connector 10"/>
          <p:cNvCxnSpPr/>
          <p:nvPr/>
        </p:nvCxnSpPr>
        <p:spPr>
          <a:xfrm>
            <a:off x="3248889" y="1939636"/>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95601" y="1544779"/>
            <a:ext cx="710451" cy="369332"/>
          </a:xfrm>
          <a:prstGeom prst="rect">
            <a:avLst/>
          </a:prstGeom>
          <a:noFill/>
        </p:spPr>
        <p:txBody>
          <a:bodyPr wrap="none" rtlCol="0">
            <a:spAutoFit/>
          </a:bodyPr>
          <a:lstStyle/>
          <a:p>
            <a:r>
              <a:rPr lang="sv-SE" dirty="0"/>
              <a:t>18.00</a:t>
            </a:r>
            <a:endParaRPr lang="en-GB" dirty="0"/>
          </a:p>
        </p:txBody>
      </p:sp>
      <p:cxnSp>
        <p:nvCxnSpPr>
          <p:cNvPr id="13" name="Straight Connector 12"/>
          <p:cNvCxnSpPr/>
          <p:nvPr/>
        </p:nvCxnSpPr>
        <p:spPr>
          <a:xfrm>
            <a:off x="5841216" y="1984642"/>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524495" y="1555170"/>
            <a:ext cx="710451" cy="369332"/>
          </a:xfrm>
          <a:prstGeom prst="rect">
            <a:avLst/>
          </a:prstGeom>
          <a:noFill/>
        </p:spPr>
        <p:txBody>
          <a:bodyPr wrap="none" rtlCol="0">
            <a:spAutoFit/>
          </a:bodyPr>
          <a:lstStyle/>
          <a:p>
            <a:r>
              <a:rPr lang="sv-SE" dirty="0"/>
              <a:t>19.00</a:t>
            </a:r>
            <a:endParaRPr lang="en-GB" dirty="0"/>
          </a:p>
        </p:txBody>
      </p:sp>
      <p:cxnSp>
        <p:nvCxnSpPr>
          <p:cNvPr id="15" name="Straight Connector 14"/>
          <p:cNvCxnSpPr/>
          <p:nvPr/>
        </p:nvCxnSpPr>
        <p:spPr>
          <a:xfrm>
            <a:off x="8482445" y="1925780"/>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129157" y="1530923"/>
            <a:ext cx="710451" cy="369332"/>
          </a:xfrm>
          <a:prstGeom prst="rect">
            <a:avLst/>
          </a:prstGeom>
          <a:noFill/>
        </p:spPr>
        <p:txBody>
          <a:bodyPr wrap="none" rtlCol="0">
            <a:spAutoFit/>
          </a:bodyPr>
          <a:lstStyle/>
          <a:p>
            <a:r>
              <a:rPr lang="sv-SE" dirty="0"/>
              <a:t>20.00</a:t>
            </a:r>
            <a:endParaRPr lang="en-GB" dirty="0"/>
          </a:p>
        </p:txBody>
      </p:sp>
      <p:cxnSp>
        <p:nvCxnSpPr>
          <p:cNvPr id="17" name="Straight Connector 16"/>
          <p:cNvCxnSpPr/>
          <p:nvPr/>
        </p:nvCxnSpPr>
        <p:spPr>
          <a:xfrm>
            <a:off x="11080166" y="193617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726878" y="1541314"/>
            <a:ext cx="710451" cy="369332"/>
          </a:xfrm>
          <a:prstGeom prst="rect">
            <a:avLst/>
          </a:prstGeom>
          <a:noFill/>
        </p:spPr>
        <p:txBody>
          <a:bodyPr wrap="none" rtlCol="0">
            <a:spAutoFit/>
          </a:bodyPr>
          <a:lstStyle/>
          <a:p>
            <a:r>
              <a:rPr lang="sv-SE" dirty="0"/>
              <a:t>21.00</a:t>
            </a:r>
            <a:endParaRPr lang="en-GB" dirty="0"/>
          </a:p>
        </p:txBody>
      </p:sp>
      <p:sp>
        <p:nvSpPr>
          <p:cNvPr id="28"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sv-SE" dirty="0"/>
              <a:t>Vecka 10</a:t>
            </a:r>
            <a:endParaRPr lang="en-GB" dirty="0"/>
          </a:p>
        </p:txBody>
      </p:sp>
      <p:cxnSp>
        <p:nvCxnSpPr>
          <p:cNvPr id="29" name="Straight Connector 12"/>
          <p:cNvCxnSpPr/>
          <p:nvPr/>
        </p:nvCxnSpPr>
        <p:spPr>
          <a:xfrm>
            <a:off x="7124486" y="198179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Rektangel 1"/>
          <p:cNvSpPr/>
          <p:nvPr/>
        </p:nvSpPr>
        <p:spPr>
          <a:xfrm>
            <a:off x="6769260" y="1544636"/>
            <a:ext cx="710451" cy="369332"/>
          </a:xfrm>
          <a:prstGeom prst="rect">
            <a:avLst/>
          </a:prstGeom>
        </p:spPr>
        <p:txBody>
          <a:bodyPr wrap="none">
            <a:spAutoFit/>
          </a:bodyPr>
          <a:lstStyle/>
          <a:p>
            <a:r>
              <a:rPr lang="sv-SE" dirty="0"/>
              <a:t>19.30</a:t>
            </a:r>
            <a:endParaRPr lang="en-GB" dirty="0"/>
          </a:p>
        </p:txBody>
      </p:sp>
      <p:sp>
        <p:nvSpPr>
          <p:cNvPr id="43" name="Rectangle 22"/>
          <p:cNvSpPr/>
          <p:nvPr/>
        </p:nvSpPr>
        <p:spPr>
          <a:xfrm>
            <a:off x="679608" y="2433445"/>
            <a:ext cx="1858350" cy="1893709"/>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49" name="Straight Connector 12"/>
          <p:cNvCxnSpPr/>
          <p:nvPr/>
        </p:nvCxnSpPr>
        <p:spPr>
          <a:xfrm>
            <a:off x="9710624" y="1920751"/>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Rektangel 6"/>
          <p:cNvSpPr/>
          <p:nvPr/>
        </p:nvSpPr>
        <p:spPr>
          <a:xfrm>
            <a:off x="9317050" y="1548225"/>
            <a:ext cx="710451" cy="369332"/>
          </a:xfrm>
          <a:prstGeom prst="rect">
            <a:avLst/>
          </a:prstGeom>
        </p:spPr>
        <p:txBody>
          <a:bodyPr wrap="none">
            <a:spAutoFit/>
          </a:bodyPr>
          <a:lstStyle/>
          <a:p>
            <a:r>
              <a:rPr lang="sv-SE" dirty="0"/>
              <a:t>20.30</a:t>
            </a:r>
            <a:endParaRPr lang="en-GB"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9608" y="18206"/>
            <a:ext cx="2199256" cy="1495493"/>
          </a:xfrm>
          <a:prstGeom prst="rect">
            <a:avLst/>
          </a:prstGeom>
        </p:spPr>
      </p:pic>
      <p:cxnSp>
        <p:nvCxnSpPr>
          <p:cNvPr id="41" name="Straight Connector 12"/>
          <p:cNvCxnSpPr/>
          <p:nvPr/>
        </p:nvCxnSpPr>
        <p:spPr>
          <a:xfrm>
            <a:off x="1903062" y="189566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Rektangel 41"/>
          <p:cNvSpPr/>
          <p:nvPr/>
        </p:nvSpPr>
        <p:spPr>
          <a:xfrm>
            <a:off x="1562991" y="1604300"/>
            <a:ext cx="710451" cy="369332"/>
          </a:xfrm>
          <a:prstGeom prst="rect">
            <a:avLst/>
          </a:prstGeom>
        </p:spPr>
        <p:txBody>
          <a:bodyPr wrap="none">
            <a:spAutoFit/>
          </a:bodyPr>
          <a:lstStyle/>
          <a:p>
            <a:r>
              <a:rPr lang="sv-SE" dirty="0"/>
              <a:t>17.30</a:t>
            </a:r>
            <a:endParaRPr lang="en-GB" dirty="0"/>
          </a:p>
        </p:txBody>
      </p:sp>
      <p:cxnSp>
        <p:nvCxnSpPr>
          <p:cNvPr id="36" name="Straight Connector 12"/>
          <p:cNvCxnSpPr/>
          <p:nvPr/>
        </p:nvCxnSpPr>
        <p:spPr>
          <a:xfrm>
            <a:off x="4483257" y="1940965"/>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8" name="Rektangel 37"/>
          <p:cNvSpPr/>
          <p:nvPr/>
        </p:nvSpPr>
        <p:spPr>
          <a:xfrm>
            <a:off x="4129208" y="1550023"/>
            <a:ext cx="710451" cy="369332"/>
          </a:xfrm>
          <a:prstGeom prst="rect">
            <a:avLst/>
          </a:prstGeom>
        </p:spPr>
        <p:txBody>
          <a:bodyPr wrap="none">
            <a:spAutoFit/>
          </a:bodyPr>
          <a:lstStyle/>
          <a:p>
            <a:r>
              <a:rPr lang="sv-SE" dirty="0"/>
              <a:t>18.30</a:t>
            </a:r>
            <a:endParaRPr lang="en-GB" dirty="0"/>
          </a:p>
        </p:txBody>
      </p:sp>
      <p:sp>
        <p:nvSpPr>
          <p:cNvPr id="47" name="TextBox 28"/>
          <p:cNvSpPr txBox="1"/>
          <p:nvPr/>
        </p:nvSpPr>
        <p:spPr>
          <a:xfrm>
            <a:off x="726804" y="2473832"/>
            <a:ext cx="1982260" cy="1600438"/>
          </a:xfrm>
          <a:prstGeom prst="rect">
            <a:avLst/>
          </a:prstGeom>
          <a:noFill/>
        </p:spPr>
        <p:txBody>
          <a:bodyPr wrap="square" rtlCol="0">
            <a:spAutoFit/>
          </a:bodyPr>
          <a:lstStyle/>
          <a:p>
            <a:r>
              <a:rPr lang="sv-SE" sz="1400" b="1" dirty="0"/>
              <a:t>Foderlära</a:t>
            </a:r>
          </a:p>
          <a:p>
            <a:r>
              <a:rPr lang="sv-SE" sz="1200" dirty="0"/>
              <a:t>Vi går igenom vad hästen kan äta för olika fodersorter och vad skillnaden mellan grovfoder och kraftfoder är.</a:t>
            </a:r>
          </a:p>
          <a:p>
            <a:r>
              <a:rPr lang="sv-SE" sz="1200" b="1" dirty="0"/>
              <a:t>Samling</a:t>
            </a:r>
            <a:r>
              <a:rPr lang="sv-SE" sz="1200" dirty="0"/>
              <a:t>: Teorisalen</a:t>
            </a:r>
          </a:p>
          <a:p>
            <a:endParaRPr lang="sv-SE" sz="1200" dirty="0"/>
          </a:p>
          <a:p>
            <a:endParaRPr lang="sv-SE" sz="1200" dirty="0"/>
          </a:p>
        </p:txBody>
      </p:sp>
      <p:sp>
        <p:nvSpPr>
          <p:cNvPr id="54" name="TextBox 30"/>
          <p:cNvSpPr txBox="1"/>
          <p:nvPr/>
        </p:nvSpPr>
        <p:spPr>
          <a:xfrm>
            <a:off x="2630731" y="2428793"/>
            <a:ext cx="1983606" cy="1785104"/>
          </a:xfrm>
          <a:prstGeom prst="rect">
            <a:avLst/>
          </a:prstGeom>
          <a:noFill/>
        </p:spPr>
        <p:txBody>
          <a:bodyPr wrap="square" rtlCol="0">
            <a:spAutoFit/>
          </a:bodyPr>
          <a:lstStyle/>
          <a:p>
            <a:r>
              <a:rPr lang="sv-SE" sz="1400" b="1" dirty="0"/>
              <a:t>Hästens kroppsspråk</a:t>
            </a:r>
          </a:p>
          <a:p>
            <a:r>
              <a:rPr lang="sv-SE" sz="1200" dirty="0"/>
              <a:t>Här får du lära dig vad hästens olika signaler betyder. Vi har även en genomgång om hästens olika kroppsspråk och beteenden samt vilka instinkter som styr hästen.</a:t>
            </a:r>
          </a:p>
          <a:p>
            <a:r>
              <a:rPr lang="sv-SE" sz="1200" dirty="0"/>
              <a:t> </a:t>
            </a:r>
            <a:r>
              <a:rPr lang="sv-SE" sz="1200" b="1" dirty="0"/>
              <a:t>Samling</a:t>
            </a:r>
            <a:r>
              <a:rPr lang="sv-SE" sz="1200" dirty="0"/>
              <a:t>: Teorisalen</a:t>
            </a:r>
            <a:endParaRPr lang="sv-SE" sz="1200" b="1" dirty="0"/>
          </a:p>
        </p:txBody>
      </p:sp>
      <p:sp>
        <p:nvSpPr>
          <p:cNvPr id="10" name="Rectangle 22">
            <a:extLst>
              <a:ext uri="{FF2B5EF4-FFF2-40B4-BE49-F238E27FC236}">
                <a16:creationId xmlns:a16="http://schemas.microsoft.com/office/drawing/2014/main" id="{5CDA2F59-EE20-04E6-D49C-D82D15875EFB}"/>
              </a:ext>
            </a:extLst>
          </p:cNvPr>
          <p:cNvSpPr/>
          <p:nvPr/>
        </p:nvSpPr>
        <p:spPr>
          <a:xfrm>
            <a:off x="4548576" y="2475415"/>
            <a:ext cx="2573973" cy="1985894"/>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20" name="TextBox 28">
            <a:extLst>
              <a:ext uri="{FF2B5EF4-FFF2-40B4-BE49-F238E27FC236}">
                <a16:creationId xmlns:a16="http://schemas.microsoft.com/office/drawing/2014/main" id="{59CE3728-2B7A-2B16-98CA-9F39DD1BFF49}"/>
              </a:ext>
            </a:extLst>
          </p:cNvPr>
          <p:cNvSpPr txBox="1"/>
          <p:nvPr/>
        </p:nvSpPr>
        <p:spPr>
          <a:xfrm>
            <a:off x="4492885" y="2428368"/>
            <a:ext cx="2573973" cy="233910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a:t>Fysträning</a:t>
            </a:r>
          </a:p>
          <a:p>
            <a:r>
              <a:rPr lang="sv-SE" sz="1200" dirty="0"/>
              <a:t>Ryttare är idrottare som både mår bra och utvecklas snabbare av varierad träning. Välkommen på ett pass fysträning som stärker och utvecklar dig som ryttare. Du får även tips på övningar som är bra för ryttare som du kan fortsätta göra hemma.</a:t>
            </a:r>
          </a:p>
          <a:p>
            <a:r>
              <a:rPr lang="sv-SE" sz="1200" b="1" dirty="0"/>
              <a:t>Samling</a:t>
            </a:r>
            <a:r>
              <a:rPr lang="sv-SE" sz="1200" dirty="0"/>
              <a:t>: Lilla Ridhuset</a:t>
            </a:r>
          </a:p>
          <a:p>
            <a:endParaRPr lang="sv-SE" sz="1200" dirty="0"/>
          </a:p>
          <a:p>
            <a:endParaRPr lang="sv-SE" sz="1200" dirty="0"/>
          </a:p>
          <a:p>
            <a:endParaRPr lang="sv-SE" sz="1200" dirty="0"/>
          </a:p>
        </p:txBody>
      </p:sp>
      <p:sp>
        <p:nvSpPr>
          <p:cNvPr id="22" name="textruta 21">
            <a:extLst>
              <a:ext uri="{FF2B5EF4-FFF2-40B4-BE49-F238E27FC236}">
                <a16:creationId xmlns:a16="http://schemas.microsoft.com/office/drawing/2014/main" id="{42A667FF-EC34-6F4F-6E0E-81B254A4AC1E}"/>
              </a:ext>
            </a:extLst>
          </p:cNvPr>
          <p:cNvSpPr txBox="1"/>
          <p:nvPr/>
        </p:nvSpPr>
        <p:spPr>
          <a:xfrm>
            <a:off x="711570" y="4767470"/>
            <a:ext cx="2518044" cy="1384995"/>
          </a:xfrm>
          <a:prstGeom prst="rect">
            <a:avLst/>
          </a:prstGeom>
          <a:noFill/>
        </p:spPr>
        <p:txBody>
          <a:bodyPr wrap="square">
            <a:spAutoFit/>
          </a:bodyPr>
          <a:lstStyle/>
          <a:p>
            <a:r>
              <a:rPr lang="sv-SE" sz="1200" b="1" dirty="0"/>
              <a:t>Longering</a:t>
            </a:r>
          </a:p>
          <a:p>
            <a:r>
              <a:rPr lang="sv-SE" sz="1200" dirty="0" err="1"/>
              <a:t>Clinic</a:t>
            </a:r>
            <a:r>
              <a:rPr lang="sv-SE" sz="1200" dirty="0"/>
              <a:t> i hur man </a:t>
            </a:r>
            <a:r>
              <a:rPr lang="sv-SE" sz="1200" dirty="0" err="1"/>
              <a:t>longerar</a:t>
            </a:r>
            <a:r>
              <a:rPr lang="sv-SE" sz="1200" dirty="0"/>
              <a:t> hästen på ett säkert sätt. Vi går </a:t>
            </a:r>
            <a:r>
              <a:rPr lang="sv-SE" sz="1200" dirty="0" err="1"/>
              <a:t>bla</a:t>
            </a:r>
            <a:r>
              <a:rPr lang="sv-SE" sz="1200" dirty="0"/>
              <a:t>. igenom vilken utrustning man behöver, olika typer av inspänningar, placering och kommandon</a:t>
            </a:r>
          </a:p>
          <a:p>
            <a:r>
              <a:rPr lang="sv-SE" sz="1200" b="1" dirty="0"/>
              <a:t>Samling</a:t>
            </a:r>
            <a:r>
              <a:rPr lang="sv-SE" sz="1200" dirty="0"/>
              <a:t>: Stallet</a:t>
            </a:r>
            <a:endParaRPr lang="sv-SE" sz="1200" b="1" dirty="0"/>
          </a:p>
        </p:txBody>
      </p:sp>
      <p:sp>
        <p:nvSpPr>
          <p:cNvPr id="25" name="Rectangle 24">
            <a:extLst>
              <a:ext uri="{FF2B5EF4-FFF2-40B4-BE49-F238E27FC236}">
                <a16:creationId xmlns:a16="http://schemas.microsoft.com/office/drawing/2014/main" id="{625B4A7D-7B98-6554-937F-C29568186852}"/>
              </a:ext>
            </a:extLst>
          </p:cNvPr>
          <p:cNvSpPr/>
          <p:nvPr/>
        </p:nvSpPr>
        <p:spPr>
          <a:xfrm>
            <a:off x="7205907" y="2522907"/>
            <a:ext cx="1276538" cy="1898239"/>
          </a:xfrm>
          <a:prstGeom prst="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TextBox 23">
            <a:extLst>
              <a:ext uri="{FF2B5EF4-FFF2-40B4-BE49-F238E27FC236}">
                <a16:creationId xmlns:a16="http://schemas.microsoft.com/office/drawing/2014/main" id="{053EEACF-97D3-A157-E828-55B53FB3BDE0}"/>
              </a:ext>
            </a:extLst>
          </p:cNvPr>
          <p:cNvSpPr txBox="1"/>
          <p:nvPr/>
        </p:nvSpPr>
        <p:spPr>
          <a:xfrm>
            <a:off x="7243614" y="2493079"/>
            <a:ext cx="1275584" cy="1754326"/>
          </a:xfrm>
          <a:prstGeom prst="rect">
            <a:avLst/>
          </a:prstGeom>
          <a:noFill/>
        </p:spPr>
        <p:txBody>
          <a:bodyPr wrap="square" rtlCol="0">
            <a:spAutoFit/>
          </a:bodyPr>
          <a:lstStyle/>
          <a:p>
            <a:r>
              <a:rPr lang="sv-SE" sz="1200" b="1" dirty="0"/>
              <a:t>Insläpp</a:t>
            </a:r>
          </a:p>
          <a:p>
            <a:r>
              <a:rPr lang="sv-SE" sz="1200" dirty="0"/>
              <a:t>Vi går igenom och visar hur man slussar hästarna ifrån hagen till stallet på ett säkert sätt.</a:t>
            </a:r>
          </a:p>
          <a:p>
            <a:endParaRPr lang="sv-SE" sz="1200" dirty="0"/>
          </a:p>
          <a:p>
            <a:r>
              <a:rPr lang="sv-SE" sz="1200" b="1" dirty="0"/>
              <a:t>Samling</a:t>
            </a:r>
            <a:r>
              <a:rPr lang="sv-SE" sz="1200" dirty="0"/>
              <a:t>: Stallet</a:t>
            </a:r>
            <a:endParaRPr lang="sv-SE" sz="1200" b="1" dirty="0"/>
          </a:p>
        </p:txBody>
      </p:sp>
      <p:sp>
        <p:nvSpPr>
          <p:cNvPr id="27" name="Rectangle 24">
            <a:extLst>
              <a:ext uri="{FF2B5EF4-FFF2-40B4-BE49-F238E27FC236}">
                <a16:creationId xmlns:a16="http://schemas.microsoft.com/office/drawing/2014/main" id="{5AE9CE6E-DF69-D04E-B79E-1F73B2CBDE16}"/>
              </a:ext>
            </a:extLst>
          </p:cNvPr>
          <p:cNvSpPr/>
          <p:nvPr/>
        </p:nvSpPr>
        <p:spPr>
          <a:xfrm>
            <a:off x="3249707" y="4646579"/>
            <a:ext cx="3757581" cy="1604931"/>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TextBox 23">
            <a:extLst>
              <a:ext uri="{FF2B5EF4-FFF2-40B4-BE49-F238E27FC236}">
                <a16:creationId xmlns:a16="http://schemas.microsoft.com/office/drawing/2014/main" id="{B0C74934-9FDB-E29F-9CAF-DF8CDFA5D4A8}"/>
              </a:ext>
            </a:extLst>
          </p:cNvPr>
          <p:cNvSpPr txBox="1"/>
          <p:nvPr/>
        </p:nvSpPr>
        <p:spPr>
          <a:xfrm>
            <a:off x="3284352" y="4646579"/>
            <a:ext cx="3523401" cy="14465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a:t>Hästens beteende</a:t>
            </a:r>
          </a:p>
          <a:p>
            <a:r>
              <a:rPr lang="sv-SE" sz="1200" dirty="0"/>
              <a:t>Här får du veta hur hästen beter sig i olika situationer och varför. Du får även lära dig att förstå vad hästen ”säger” t.ex. om hästen vill vara ifred, är nyfiken eller rädd. Vi tittar både på hur hästarna ”pratar” med varandra och med oss.</a:t>
            </a:r>
          </a:p>
          <a:p>
            <a:r>
              <a:rPr lang="sv-SE" sz="1400" b="1" dirty="0"/>
              <a:t>Samling</a:t>
            </a:r>
            <a:r>
              <a:rPr lang="sv-SE" sz="1400" dirty="0"/>
              <a:t>: </a:t>
            </a:r>
            <a:r>
              <a:rPr lang="sv-SE" sz="1200" dirty="0"/>
              <a:t>Stallet</a:t>
            </a:r>
            <a:endParaRPr lang="sv-SE" sz="1200" b="1" dirty="0"/>
          </a:p>
        </p:txBody>
      </p:sp>
    </p:spTree>
    <p:extLst>
      <p:ext uri="{BB962C8B-B14F-4D97-AF65-F5344CB8AC3E}">
        <p14:creationId xmlns:p14="http://schemas.microsoft.com/office/powerpoint/2010/main" val="283689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sv-SE" b="1" dirty="0"/>
              <a:t>Teori tisdag 5 mars</a:t>
            </a:r>
            <a:endParaRPr lang="en-GB" b="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1321864" y="109637"/>
            <a:ext cx="1342487" cy="1257300"/>
          </a:xfrm>
          <a:prstGeom prst="rect">
            <a:avLst/>
          </a:prstGeom>
        </p:spPr>
      </p:pic>
      <p:sp>
        <p:nvSpPr>
          <p:cNvPr id="6" name="Right Arrow 5"/>
          <p:cNvSpPr/>
          <p:nvPr/>
        </p:nvSpPr>
        <p:spPr>
          <a:xfrm>
            <a:off x="290945" y="2036618"/>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696188" y="194310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42900" y="1548244"/>
            <a:ext cx="710451" cy="369332"/>
          </a:xfrm>
          <a:prstGeom prst="rect">
            <a:avLst/>
          </a:prstGeom>
          <a:noFill/>
        </p:spPr>
        <p:txBody>
          <a:bodyPr wrap="none" rtlCol="0">
            <a:spAutoFit/>
          </a:bodyPr>
          <a:lstStyle/>
          <a:p>
            <a:r>
              <a:rPr lang="sv-SE" dirty="0"/>
              <a:t>17.00</a:t>
            </a:r>
            <a:endParaRPr lang="en-GB" dirty="0"/>
          </a:p>
        </p:txBody>
      </p:sp>
      <p:cxnSp>
        <p:nvCxnSpPr>
          <p:cNvPr id="11" name="Straight Connector 10"/>
          <p:cNvCxnSpPr/>
          <p:nvPr/>
        </p:nvCxnSpPr>
        <p:spPr>
          <a:xfrm>
            <a:off x="3248889" y="1939636"/>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95601" y="1544779"/>
            <a:ext cx="710451" cy="369332"/>
          </a:xfrm>
          <a:prstGeom prst="rect">
            <a:avLst/>
          </a:prstGeom>
          <a:noFill/>
        </p:spPr>
        <p:txBody>
          <a:bodyPr wrap="none" rtlCol="0">
            <a:spAutoFit/>
          </a:bodyPr>
          <a:lstStyle/>
          <a:p>
            <a:r>
              <a:rPr lang="sv-SE" dirty="0"/>
              <a:t>18.00</a:t>
            </a:r>
            <a:endParaRPr lang="en-GB" dirty="0"/>
          </a:p>
        </p:txBody>
      </p:sp>
      <p:sp>
        <p:nvSpPr>
          <p:cNvPr id="14" name="TextBox 13"/>
          <p:cNvSpPr txBox="1"/>
          <p:nvPr/>
        </p:nvSpPr>
        <p:spPr>
          <a:xfrm>
            <a:off x="5524495" y="1555170"/>
            <a:ext cx="710451" cy="369332"/>
          </a:xfrm>
          <a:prstGeom prst="rect">
            <a:avLst/>
          </a:prstGeom>
          <a:noFill/>
        </p:spPr>
        <p:txBody>
          <a:bodyPr wrap="none" rtlCol="0">
            <a:spAutoFit/>
          </a:bodyPr>
          <a:lstStyle/>
          <a:p>
            <a:r>
              <a:rPr lang="sv-SE" dirty="0"/>
              <a:t>19.00</a:t>
            </a:r>
            <a:endParaRPr lang="en-GB" dirty="0"/>
          </a:p>
        </p:txBody>
      </p:sp>
      <p:cxnSp>
        <p:nvCxnSpPr>
          <p:cNvPr id="15" name="Straight Connector 14"/>
          <p:cNvCxnSpPr/>
          <p:nvPr/>
        </p:nvCxnSpPr>
        <p:spPr>
          <a:xfrm>
            <a:off x="8482445" y="1925780"/>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129157" y="1530923"/>
            <a:ext cx="710451" cy="369332"/>
          </a:xfrm>
          <a:prstGeom prst="rect">
            <a:avLst/>
          </a:prstGeom>
          <a:noFill/>
        </p:spPr>
        <p:txBody>
          <a:bodyPr wrap="none" rtlCol="0">
            <a:spAutoFit/>
          </a:bodyPr>
          <a:lstStyle/>
          <a:p>
            <a:r>
              <a:rPr lang="sv-SE" dirty="0"/>
              <a:t>20.00</a:t>
            </a:r>
            <a:endParaRPr lang="en-GB" dirty="0"/>
          </a:p>
        </p:txBody>
      </p:sp>
      <p:cxnSp>
        <p:nvCxnSpPr>
          <p:cNvPr id="17" name="Straight Connector 16"/>
          <p:cNvCxnSpPr/>
          <p:nvPr/>
        </p:nvCxnSpPr>
        <p:spPr>
          <a:xfrm>
            <a:off x="11080166" y="193617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726878" y="1541314"/>
            <a:ext cx="710451" cy="369332"/>
          </a:xfrm>
          <a:prstGeom prst="rect">
            <a:avLst/>
          </a:prstGeom>
          <a:noFill/>
        </p:spPr>
        <p:txBody>
          <a:bodyPr wrap="none" rtlCol="0">
            <a:spAutoFit/>
          </a:bodyPr>
          <a:lstStyle/>
          <a:p>
            <a:r>
              <a:rPr lang="sv-SE" dirty="0"/>
              <a:t>21.00</a:t>
            </a:r>
            <a:endParaRPr lang="en-GB" dirty="0"/>
          </a:p>
        </p:txBody>
      </p:sp>
      <p:sp>
        <p:nvSpPr>
          <p:cNvPr id="28"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sv-SE" dirty="0"/>
              <a:t>Vecka 10</a:t>
            </a:r>
            <a:endParaRPr lang="en-GB" dirty="0"/>
          </a:p>
        </p:txBody>
      </p:sp>
      <p:cxnSp>
        <p:nvCxnSpPr>
          <p:cNvPr id="29" name="Straight Connector 12"/>
          <p:cNvCxnSpPr/>
          <p:nvPr/>
        </p:nvCxnSpPr>
        <p:spPr>
          <a:xfrm>
            <a:off x="7124486" y="198179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Rektangel 1"/>
          <p:cNvSpPr/>
          <p:nvPr/>
        </p:nvSpPr>
        <p:spPr>
          <a:xfrm>
            <a:off x="6769260" y="1544636"/>
            <a:ext cx="710451" cy="369332"/>
          </a:xfrm>
          <a:prstGeom prst="rect">
            <a:avLst/>
          </a:prstGeom>
        </p:spPr>
        <p:txBody>
          <a:bodyPr wrap="none">
            <a:spAutoFit/>
          </a:bodyPr>
          <a:lstStyle/>
          <a:p>
            <a:r>
              <a:rPr lang="sv-SE" dirty="0"/>
              <a:t>19.30</a:t>
            </a:r>
            <a:endParaRPr lang="en-GB" dirty="0"/>
          </a:p>
        </p:txBody>
      </p:sp>
      <p:cxnSp>
        <p:nvCxnSpPr>
          <p:cNvPr id="49" name="Straight Connector 12"/>
          <p:cNvCxnSpPr/>
          <p:nvPr/>
        </p:nvCxnSpPr>
        <p:spPr>
          <a:xfrm>
            <a:off x="9710624" y="1920751"/>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Rektangel 6"/>
          <p:cNvSpPr/>
          <p:nvPr/>
        </p:nvSpPr>
        <p:spPr>
          <a:xfrm>
            <a:off x="9317050" y="1548225"/>
            <a:ext cx="710451" cy="369332"/>
          </a:xfrm>
          <a:prstGeom prst="rect">
            <a:avLst/>
          </a:prstGeom>
        </p:spPr>
        <p:txBody>
          <a:bodyPr wrap="none">
            <a:spAutoFit/>
          </a:bodyPr>
          <a:lstStyle/>
          <a:p>
            <a:r>
              <a:rPr lang="sv-SE" dirty="0"/>
              <a:t>20.30</a:t>
            </a:r>
            <a:endParaRPr lang="en-GB"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4729" y="25320"/>
            <a:ext cx="2199256" cy="1495493"/>
          </a:xfrm>
          <a:prstGeom prst="rect">
            <a:avLst/>
          </a:prstGeom>
        </p:spPr>
      </p:pic>
      <p:cxnSp>
        <p:nvCxnSpPr>
          <p:cNvPr id="41" name="Straight Connector 12"/>
          <p:cNvCxnSpPr/>
          <p:nvPr/>
        </p:nvCxnSpPr>
        <p:spPr>
          <a:xfrm>
            <a:off x="1903062" y="189566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Rektangel 41"/>
          <p:cNvSpPr/>
          <p:nvPr/>
        </p:nvSpPr>
        <p:spPr>
          <a:xfrm>
            <a:off x="1562768" y="1530923"/>
            <a:ext cx="710451" cy="369332"/>
          </a:xfrm>
          <a:prstGeom prst="rect">
            <a:avLst/>
          </a:prstGeom>
        </p:spPr>
        <p:txBody>
          <a:bodyPr wrap="none">
            <a:spAutoFit/>
          </a:bodyPr>
          <a:lstStyle/>
          <a:p>
            <a:r>
              <a:rPr lang="sv-SE" dirty="0"/>
              <a:t>17.30</a:t>
            </a:r>
            <a:endParaRPr lang="en-GB" dirty="0"/>
          </a:p>
        </p:txBody>
      </p:sp>
      <p:cxnSp>
        <p:nvCxnSpPr>
          <p:cNvPr id="36" name="Straight Connector 12"/>
          <p:cNvCxnSpPr/>
          <p:nvPr/>
        </p:nvCxnSpPr>
        <p:spPr>
          <a:xfrm>
            <a:off x="4530665" y="1941280"/>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6" name="Rektangel 45"/>
          <p:cNvSpPr/>
          <p:nvPr/>
        </p:nvSpPr>
        <p:spPr>
          <a:xfrm>
            <a:off x="4173803" y="1573644"/>
            <a:ext cx="710451" cy="369332"/>
          </a:xfrm>
          <a:prstGeom prst="rect">
            <a:avLst/>
          </a:prstGeom>
        </p:spPr>
        <p:txBody>
          <a:bodyPr wrap="none">
            <a:spAutoFit/>
          </a:bodyPr>
          <a:lstStyle/>
          <a:p>
            <a:r>
              <a:rPr lang="sv-SE" dirty="0"/>
              <a:t>18.30</a:t>
            </a:r>
            <a:endParaRPr lang="en-GB" dirty="0"/>
          </a:p>
        </p:txBody>
      </p:sp>
      <p:cxnSp>
        <p:nvCxnSpPr>
          <p:cNvPr id="43" name="Straight Connector 14">
            <a:extLst>
              <a:ext uri="{FF2B5EF4-FFF2-40B4-BE49-F238E27FC236}">
                <a16:creationId xmlns:a16="http://schemas.microsoft.com/office/drawing/2014/main" id="{6F48F0DB-00B0-4E6B-B592-203F681D515A}"/>
              </a:ext>
            </a:extLst>
          </p:cNvPr>
          <p:cNvCxnSpPr/>
          <p:nvPr/>
        </p:nvCxnSpPr>
        <p:spPr>
          <a:xfrm>
            <a:off x="5882411" y="1911925"/>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Rectangle 24">
            <a:extLst>
              <a:ext uri="{FF2B5EF4-FFF2-40B4-BE49-F238E27FC236}">
                <a16:creationId xmlns:a16="http://schemas.microsoft.com/office/drawing/2014/main" id="{E05F7AAE-C47C-4F17-BDDB-65D80F593C0A}"/>
              </a:ext>
            </a:extLst>
          </p:cNvPr>
          <p:cNvSpPr/>
          <p:nvPr/>
        </p:nvSpPr>
        <p:spPr>
          <a:xfrm>
            <a:off x="8556711" y="4249193"/>
            <a:ext cx="2590710" cy="2243682"/>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TextBox 23">
            <a:extLst>
              <a:ext uri="{FF2B5EF4-FFF2-40B4-BE49-F238E27FC236}">
                <a16:creationId xmlns:a16="http://schemas.microsoft.com/office/drawing/2014/main" id="{377F595D-E751-43C6-8405-65DCB5E4A9F4}"/>
              </a:ext>
            </a:extLst>
          </p:cNvPr>
          <p:cNvSpPr txBox="1"/>
          <p:nvPr/>
        </p:nvSpPr>
        <p:spPr>
          <a:xfrm>
            <a:off x="8546074" y="4247405"/>
            <a:ext cx="2588774" cy="2677656"/>
          </a:xfrm>
          <a:prstGeom prst="rect">
            <a:avLst/>
          </a:prstGeom>
          <a:noFill/>
        </p:spPr>
        <p:txBody>
          <a:bodyPr wrap="square" rtlCol="0">
            <a:spAutoFit/>
          </a:bodyPr>
          <a:lstStyle/>
          <a:p>
            <a:r>
              <a:rPr lang="sv-SE" sz="1200" b="1" dirty="0" err="1"/>
              <a:t>Clinic</a:t>
            </a:r>
            <a:endParaRPr lang="sv-SE" sz="1200" b="1" dirty="0"/>
          </a:p>
          <a:p>
            <a:r>
              <a:rPr lang="sv-SE" sz="1200" dirty="0"/>
              <a:t>Hur påverkas hästens beteende och prestation av mig som människa och ryttare? Påverkar mina känslor eller förutfattade meningar mitt samarbete med hästen? </a:t>
            </a:r>
          </a:p>
          <a:p>
            <a:r>
              <a:rPr lang="sv-SE" sz="1200" b="1" dirty="0"/>
              <a:t>Samling</a:t>
            </a:r>
            <a:r>
              <a:rPr lang="sv-SE" sz="1200" dirty="0"/>
              <a:t>: Stallet</a:t>
            </a:r>
          </a:p>
          <a:p>
            <a:endParaRPr lang="sv-SE" sz="1200" dirty="0"/>
          </a:p>
          <a:p>
            <a:r>
              <a:rPr lang="sv-SE" sz="1200" dirty="0"/>
              <a:t>Delvis uppsutten fortsättning på teorin </a:t>
            </a:r>
            <a:r>
              <a:rPr lang="sv-SE" sz="1200" i="1" dirty="0"/>
              <a:t>hästens beteende,</a:t>
            </a:r>
            <a:r>
              <a:rPr lang="sv-SE" sz="1200" dirty="0"/>
              <a:t> du bör ha deltagit på det passet för att tillgodogöra dig detta pass på bästa sätt.</a:t>
            </a:r>
          </a:p>
          <a:p>
            <a:endParaRPr lang="sv-SE" sz="1200" b="1" dirty="0"/>
          </a:p>
          <a:p>
            <a:endParaRPr lang="sv-SE" sz="1200" b="1" dirty="0"/>
          </a:p>
        </p:txBody>
      </p:sp>
      <p:sp>
        <p:nvSpPr>
          <p:cNvPr id="13" name="Rectangle 24">
            <a:extLst>
              <a:ext uri="{FF2B5EF4-FFF2-40B4-BE49-F238E27FC236}">
                <a16:creationId xmlns:a16="http://schemas.microsoft.com/office/drawing/2014/main" id="{88D8EC92-3A83-5C54-0C78-DE3AEC15FAFB}"/>
              </a:ext>
            </a:extLst>
          </p:cNvPr>
          <p:cNvSpPr/>
          <p:nvPr/>
        </p:nvSpPr>
        <p:spPr>
          <a:xfrm>
            <a:off x="4781289" y="4421146"/>
            <a:ext cx="2392803" cy="1550356"/>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textruta 19">
            <a:extLst>
              <a:ext uri="{FF2B5EF4-FFF2-40B4-BE49-F238E27FC236}">
                <a16:creationId xmlns:a16="http://schemas.microsoft.com/office/drawing/2014/main" id="{5490DCD9-7A14-B99B-781F-F8F7AADC2D73}"/>
              </a:ext>
            </a:extLst>
          </p:cNvPr>
          <p:cNvSpPr txBox="1"/>
          <p:nvPr/>
        </p:nvSpPr>
        <p:spPr>
          <a:xfrm>
            <a:off x="4755570" y="4456578"/>
            <a:ext cx="2518044" cy="1384995"/>
          </a:xfrm>
          <a:prstGeom prst="rect">
            <a:avLst/>
          </a:prstGeom>
          <a:noFill/>
        </p:spPr>
        <p:txBody>
          <a:bodyPr wrap="square">
            <a:spAutoFit/>
          </a:bodyPr>
          <a:lstStyle/>
          <a:p>
            <a:r>
              <a:rPr lang="sv-SE" sz="1200" b="1" dirty="0"/>
              <a:t>Longering</a:t>
            </a:r>
          </a:p>
          <a:p>
            <a:r>
              <a:rPr lang="sv-SE" sz="1200" dirty="0" err="1"/>
              <a:t>Clinic</a:t>
            </a:r>
            <a:r>
              <a:rPr lang="sv-SE" sz="1200" dirty="0"/>
              <a:t> i hur man </a:t>
            </a:r>
            <a:r>
              <a:rPr lang="sv-SE" sz="1200" dirty="0" err="1"/>
              <a:t>longerar</a:t>
            </a:r>
            <a:r>
              <a:rPr lang="sv-SE" sz="1200" dirty="0"/>
              <a:t> hästen på ett säkert sätt. Vi går </a:t>
            </a:r>
            <a:r>
              <a:rPr lang="sv-SE" sz="1200" dirty="0" err="1"/>
              <a:t>bla</a:t>
            </a:r>
            <a:r>
              <a:rPr lang="sv-SE" sz="1200" dirty="0"/>
              <a:t>. igenom vilken utrustning man behöver, olika typer av inspänningar, placering och kommandon</a:t>
            </a:r>
          </a:p>
          <a:p>
            <a:r>
              <a:rPr lang="sv-SE" sz="1200" b="1" dirty="0"/>
              <a:t>Samling</a:t>
            </a:r>
            <a:r>
              <a:rPr lang="sv-SE" sz="1200" dirty="0"/>
              <a:t>: Stallet</a:t>
            </a:r>
            <a:endParaRPr lang="sv-SE" sz="1200" b="1" dirty="0"/>
          </a:p>
        </p:txBody>
      </p:sp>
      <p:sp>
        <p:nvSpPr>
          <p:cNvPr id="21" name="Rectangle 24">
            <a:extLst>
              <a:ext uri="{FF2B5EF4-FFF2-40B4-BE49-F238E27FC236}">
                <a16:creationId xmlns:a16="http://schemas.microsoft.com/office/drawing/2014/main" id="{6FC68241-BCB7-0942-0302-C6BDC5A8D251}"/>
              </a:ext>
            </a:extLst>
          </p:cNvPr>
          <p:cNvSpPr/>
          <p:nvPr/>
        </p:nvSpPr>
        <p:spPr>
          <a:xfrm>
            <a:off x="7205907" y="2522907"/>
            <a:ext cx="1276538" cy="1898239"/>
          </a:xfrm>
          <a:prstGeom prst="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TextBox 23">
            <a:extLst>
              <a:ext uri="{FF2B5EF4-FFF2-40B4-BE49-F238E27FC236}">
                <a16:creationId xmlns:a16="http://schemas.microsoft.com/office/drawing/2014/main" id="{573F8707-D06E-7FA4-E6AC-A736C82F79D6}"/>
              </a:ext>
            </a:extLst>
          </p:cNvPr>
          <p:cNvSpPr txBox="1"/>
          <p:nvPr/>
        </p:nvSpPr>
        <p:spPr>
          <a:xfrm>
            <a:off x="7243614" y="2493079"/>
            <a:ext cx="1275584" cy="1754326"/>
          </a:xfrm>
          <a:prstGeom prst="rect">
            <a:avLst/>
          </a:prstGeom>
          <a:noFill/>
        </p:spPr>
        <p:txBody>
          <a:bodyPr wrap="square" rtlCol="0">
            <a:spAutoFit/>
          </a:bodyPr>
          <a:lstStyle/>
          <a:p>
            <a:r>
              <a:rPr lang="sv-SE" sz="1200" b="1" dirty="0"/>
              <a:t>Insläpp</a:t>
            </a:r>
          </a:p>
          <a:p>
            <a:r>
              <a:rPr lang="sv-SE" sz="1200" dirty="0"/>
              <a:t>Vi går igenom och visar hur man slussar hästarna ifrån hagen till stallet på ett säkert sätt.</a:t>
            </a:r>
          </a:p>
          <a:p>
            <a:endParaRPr lang="sv-SE" sz="1200" dirty="0"/>
          </a:p>
          <a:p>
            <a:r>
              <a:rPr lang="sv-SE" sz="1200" b="1" dirty="0"/>
              <a:t>Samling</a:t>
            </a:r>
            <a:r>
              <a:rPr lang="sv-SE" sz="1200" dirty="0"/>
              <a:t>: Stallet</a:t>
            </a:r>
            <a:endParaRPr lang="sv-SE" sz="1200" b="1" dirty="0"/>
          </a:p>
        </p:txBody>
      </p:sp>
      <p:sp>
        <p:nvSpPr>
          <p:cNvPr id="23" name="Rectangle 24">
            <a:extLst>
              <a:ext uri="{FF2B5EF4-FFF2-40B4-BE49-F238E27FC236}">
                <a16:creationId xmlns:a16="http://schemas.microsoft.com/office/drawing/2014/main" id="{5872B608-DE63-6928-2840-16C0AAADBC27}"/>
              </a:ext>
            </a:extLst>
          </p:cNvPr>
          <p:cNvSpPr/>
          <p:nvPr/>
        </p:nvSpPr>
        <p:spPr>
          <a:xfrm>
            <a:off x="686930" y="2563336"/>
            <a:ext cx="1900407" cy="1446920"/>
          </a:xfrm>
          <a:prstGeom prst="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a:extLst>
              <a:ext uri="{FF2B5EF4-FFF2-40B4-BE49-F238E27FC236}">
                <a16:creationId xmlns:a16="http://schemas.microsoft.com/office/drawing/2014/main" id="{C2B9CC08-B012-B262-FED0-640C52673BF9}"/>
              </a:ext>
            </a:extLst>
          </p:cNvPr>
          <p:cNvSpPr txBox="1"/>
          <p:nvPr/>
        </p:nvSpPr>
        <p:spPr>
          <a:xfrm>
            <a:off x="725692" y="2655569"/>
            <a:ext cx="1699383" cy="1200329"/>
          </a:xfrm>
          <a:prstGeom prst="rect">
            <a:avLst/>
          </a:prstGeom>
          <a:noFill/>
        </p:spPr>
        <p:txBody>
          <a:bodyPr wrap="square" rtlCol="0">
            <a:spAutoFit/>
          </a:bodyPr>
          <a:lstStyle/>
          <a:p>
            <a:r>
              <a:rPr lang="sv-SE" sz="1200" b="1" dirty="0"/>
              <a:t>Voltigekurs</a:t>
            </a:r>
          </a:p>
          <a:p>
            <a:r>
              <a:rPr lang="sv-SE" sz="1200" dirty="0"/>
              <a:t>Information och anmälan på separat lapp.</a:t>
            </a:r>
          </a:p>
          <a:p>
            <a:endParaRPr lang="sv-SE" sz="1200" dirty="0"/>
          </a:p>
          <a:p>
            <a:r>
              <a:rPr lang="sv-SE" sz="1200" b="1" dirty="0"/>
              <a:t>Samling</a:t>
            </a:r>
            <a:r>
              <a:rPr lang="sv-SE" sz="1200" dirty="0"/>
              <a:t>: Lilla ridhuset</a:t>
            </a:r>
            <a:endParaRPr lang="sv-SE" sz="1200" b="1" dirty="0"/>
          </a:p>
        </p:txBody>
      </p:sp>
      <p:sp>
        <p:nvSpPr>
          <p:cNvPr id="25" name="Rectangle 22">
            <a:extLst>
              <a:ext uri="{FF2B5EF4-FFF2-40B4-BE49-F238E27FC236}">
                <a16:creationId xmlns:a16="http://schemas.microsoft.com/office/drawing/2014/main" id="{971459EC-EEED-4584-FBB5-031283BB8146}"/>
              </a:ext>
            </a:extLst>
          </p:cNvPr>
          <p:cNvSpPr/>
          <p:nvPr/>
        </p:nvSpPr>
        <p:spPr>
          <a:xfrm>
            <a:off x="727536" y="4270326"/>
            <a:ext cx="2566084" cy="1493522"/>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TextBox 28">
            <a:extLst>
              <a:ext uri="{FF2B5EF4-FFF2-40B4-BE49-F238E27FC236}">
                <a16:creationId xmlns:a16="http://schemas.microsoft.com/office/drawing/2014/main" id="{E3E6DEB2-1AC2-8762-9CDD-1FA83134D0A3}"/>
              </a:ext>
            </a:extLst>
          </p:cNvPr>
          <p:cNvSpPr txBox="1"/>
          <p:nvPr/>
        </p:nvSpPr>
        <p:spPr>
          <a:xfrm>
            <a:off x="890822" y="4348076"/>
            <a:ext cx="1934324" cy="1415772"/>
          </a:xfrm>
          <a:prstGeom prst="rect">
            <a:avLst/>
          </a:prstGeom>
          <a:noFill/>
        </p:spPr>
        <p:txBody>
          <a:bodyPr wrap="square" rtlCol="0">
            <a:spAutoFit/>
          </a:bodyPr>
          <a:lstStyle/>
          <a:p>
            <a:r>
              <a:rPr lang="sv-SE" sz="1400" b="1" dirty="0"/>
              <a:t>Märkestagning</a:t>
            </a:r>
          </a:p>
          <a:p>
            <a:r>
              <a:rPr lang="sv-SE" sz="1200" dirty="0"/>
              <a:t>Här finns det möjlighet att göra prov för märket blå hästen.</a:t>
            </a:r>
          </a:p>
          <a:p>
            <a:r>
              <a:rPr lang="sv-SE" sz="1200" b="1" dirty="0"/>
              <a:t>Samling</a:t>
            </a:r>
            <a:r>
              <a:rPr lang="sv-SE" sz="1200" dirty="0"/>
              <a:t>: Teorisalen</a:t>
            </a:r>
          </a:p>
          <a:p>
            <a:endParaRPr lang="sv-SE" sz="1200" dirty="0"/>
          </a:p>
          <a:p>
            <a:endParaRPr lang="sv-SE" sz="1200" dirty="0"/>
          </a:p>
        </p:txBody>
      </p:sp>
      <p:sp>
        <p:nvSpPr>
          <p:cNvPr id="27" name="Rectangle 18">
            <a:extLst>
              <a:ext uri="{FF2B5EF4-FFF2-40B4-BE49-F238E27FC236}">
                <a16:creationId xmlns:a16="http://schemas.microsoft.com/office/drawing/2014/main" id="{F761BB63-9B5A-DA30-F37E-823AD6FC19B9}"/>
              </a:ext>
            </a:extLst>
          </p:cNvPr>
          <p:cNvSpPr/>
          <p:nvPr/>
        </p:nvSpPr>
        <p:spPr>
          <a:xfrm>
            <a:off x="3305164" y="2555204"/>
            <a:ext cx="1887564" cy="1292616"/>
          </a:xfrm>
          <a:prstGeom prst="rect">
            <a:avLst/>
          </a:prstGeom>
          <a:solidFill>
            <a:srgbClr val="FF0000">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0" name="TextBox 23">
            <a:extLst>
              <a:ext uri="{FF2B5EF4-FFF2-40B4-BE49-F238E27FC236}">
                <a16:creationId xmlns:a16="http://schemas.microsoft.com/office/drawing/2014/main" id="{DDF31EE2-D4DB-4E8B-90AB-0F6F52DB38A0}"/>
              </a:ext>
            </a:extLst>
          </p:cNvPr>
          <p:cNvSpPr txBox="1"/>
          <p:nvPr/>
        </p:nvSpPr>
        <p:spPr>
          <a:xfrm>
            <a:off x="3300551" y="2530583"/>
            <a:ext cx="2040119" cy="1415772"/>
          </a:xfrm>
          <a:prstGeom prst="rect">
            <a:avLst/>
          </a:prstGeom>
          <a:noFill/>
        </p:spPr>
        <p:txBody>
          <a:bodyPr wrap="square" rtlCol="0">
            <a:spAutoFit/>
          </a:bodyPr>
          <a:lstStyle/>
          <a:p>
            <a:r>
              <a:rPr lang="sv-SE" sz="1400" b="1" dirty="0"/>
              <a:t>Borsta/Rykta</a:t>
            </a:r>
          </a:p>
          <a:p>
            <a:r>
              <a:rPr lang="sv-SE" sz="1200" dirty="0"/>
              <a:t>Vi går igenom varför och hur man borstar en häst och vad det är för skillnad mellan att borsta och rykta.</a:t>
            </a:r>
          </a:p>
          <a:p>
            <a:r>
              <a:rPr lang="sv-SE" sz="1200" b="1" dirty="0"/>
              <a:t>Samling</a:t>
            </a:r>
            <a:r>
              <a:rPr lang="sv-SE" sz="1200" dirty="0"/>
              <a:t>: Teorisalen</a:t>
            </a:r>
          </a:p>
          <a:p>
            <a:endParaRPr lang="sv-SE" sz="1200" b="1" dirty="0"/>
          </a:p>
        </p:txBody>
      </p:sp>
      <p:sp>
        <p:nvSpPr>
          <p:cNvPr id="31" name="Rectangle 18">
            <a:extLst>
              <a:ext uri="{FF2B5EF4-FFF2-40B4-BE49-F238E27FC236}">
                <a16:creationId xmlns:a16="http://schemas.microsoft.com/office/drawing/2014/main" id="{9018D3CD-17B7-9583-B08A-C797E0D11A5A}"/>
              </a:ext>
            </a:extLst>
          </p:cNvPr>
          <p:cNvSpPr/>
          <p:nvPr/>
        </p:nvSpPr>
        <p:spPr>
          <a:xfrm>
            <a:off x="5272976" y="2549531"/>
            <a:ext cx="1870813" cy="1478525"/>
          </a:xfrm>
          <a:prstGeom prst="rect">
            <a:avLst/>
          </a:prstGeom>
          <a:solidFill>
            <a:srgbClr val="FF0000">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2" name="TextBox 30">
            <a:extLst>
              <a:ext uri="{FF2B5EF4-FFF2-40B4-BE49-F238E27FC236}">
                <a16:creationId xmlns:a16="http://schemas.microsoft.com/office/drawing/2014/main" id="{D9374FD7-26DC-447A-B87B-BDB3E0521630}"/>
              </a:ext>
            </a:extLst>
          </p:cNvPr>
          <p:cNvSpPr txBox="1"/>
          <p:nvPr/>
        </p:nvSpPr>
        <p:spPr>
          <a:xfrm>
            <a:off x="5354482" y="2569543"/>
            <a:ext cx="1855375" cy="1785104"/>
          </a:xfrm>
          <a:prstGeom prst="rect">
            <a:avLst/>
          </a:prstGeom>
          <a:noFill/>
        </p:spPr>
        <p:txBody>
          <a:bodyPr wrap="square" rtlCol="0">
            <a:spAutoFit/>
          </a:bodyPr>
          <a:lstStyle/>
          <a:p>
            <a:r>
              <a:rPr lang="sv-SE" sz="1200" b="1" dirty="0"/>
              <a:t>Hästens färger </a:t>
            </a:r>
          </a:p>
          <a:p>
            <a:r>
              <a:rPr lang="sv-SE" sz="1200" dirty="0"/>
              <a:t>Vi går igenom dom vanligaste färgerna som hästarna kan ha och vad hästens olika typer av hår heter.</a:t>
            </a:r>
          </a:p>
          <a:p>
            <a:r>
              <a:rPr lang="sv-SE" sz="1200" b="1" dirty="0"/>
              <a:t>Samling</a:t>
            </a:r>
            <a:r>
              <a:rPr lang="sv-SE" sz="1200" dirty="0"/>
              <a:t>: Teorisalen</a:t>
            </a:r>
          </a:p>
          <a:p>
            <a:endParaRPr lang="sv-SE" sz="1200" dirty="0"/>
          </a:p>
          <a:p>
            <a:endParaRPr lang="sv-SE" sz="1200" dirty="0"/>
          </a:p>
        </p:txBody>
      </p:sp>
    </p:spTree>
    <p:extLst>
      <p:ext uri="{BB962C8B-B14F-4D97-AF65-F5344CB8AC3E}">
        <p14:creationId xmlns:p14="http://schemas.microsoft.com/office/powerpoint/2010/main" val="169810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sv-SE" b="1" dirty="0"/>
              <a:t>Teori onsdag 6 mars</a:t>
            </a:r>
            <a:endParaRPr lang="en-GB" b="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1321864" y="109637"/>
            <a:ext cx="1342487" cy="1257300"/>
          </a:xfrm>
          <a:prstGeom prst="rect">
            <a:avLst/>
          </a:prstGeom>
        </p:spPr>
      </p:pic>
      <p:sp>
        <p:nvSpPr>
          <p:cNvPr id="6" name="Right Arrow 5"/>
          <p:cNvSpPr/>
          <p:nvPr/>
        </p:nvSpPr>
        <p:spPr>
          <a:xfrm>
            <a:off x="290945" y="2036618"/>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696188" y="194310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42900" y="1548244"/>
            <a:ext cx="710451" cy="369332"/>
          </a:xfrm>
          <a:prstGeom prst="rect">
            <a:avLst/>
          </a:prstGeom>
          <a:noFill/>
        </p:spPr>
        <p:txBody>
          <a:bodyPr wrap="none" rtlCol="0">
            <a:spAutoFit/>
          </a:bodyPr>
          <a:lstStyle/>
          <a:p>
            <a:r>
              <a:rPr lang="sv-SE" dirty="0"/>
              <a:t>16.30</a:t>
            </a:r>
            <a:endParaRPr lang="en-GB" dirty="0"/>
          </a:p>
        </p:txBody>
      </p:sp>
      <p:cxnSp>
        <p:nvCxnSpPr>
          <p:cNvPr id="13" name="Straight Connector 12"/>
          <p:cNvCxnSpPr/>
          <p:nvPr/>
        </p:nvCxnSpPr>
        <p:spPr>
          <a:xfrm>
            <a:off x="5841216" y="1984642"/>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524495" y="1555170"/>
            <a:ext cx="710451" cy="369332"/>
          </a:xfrm>
          <a:prstGeom prst="rect">
            <a:avLst/>
          </a:prstGeom>
          <a:noFill/>
        </p:spPr>
        <p:txBody>
          <a:bodyPr wrap="none" rtlCol="0">
            <a:spAutoFit/>
          </a:bodyPr>
          <a:lstStyle/>
          <a:p>
            <a:r>
              <a:rPr lang="sv-SE" dirty="0"/>
              <a:t>19.00</a:t>
            </a:r>
            <a:endParaRPr lang="en-GB" dirty="0"/>
          </a:p>
        </p:txBody>
      </p:sp>
      <p:cxnSp>
        <p:nvCxnSpPr>
          <p:cNvPr id="15" name="Straight Connector 14"/>
          <p:cNvCxnSpPr/>
          <p:nvPr/>
        </p:nvCxnSpPr>
        <p:spPr>
          <a:xfrm>
            <a:off x="8482445" y="1925780"/>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129157" y="1530923"/>
            <a:ext cx="710451" cy="369332"/>
          </a:xfrm>
          <a:prstGeom prst="rect">
            <a:avLst/>
          </a:prstGeom>
          <a:noFill/>
        </p:spPr>
        <p:txBody>
          <a:bodyPr wrap="none" rtlCol="0">
            <a:spAutoFit/>
          </a:bodyPr>
          <a:lstStyle/>
          <a:p>
            <a:r>
              <a:rPr lang="sv-SE" dirty="0"/>
              <a:t>20.00</a:t>
            </a:r>
            <a:endParaRPr lang="en-GB" dirty="0"/>
          </a:p>
        </p:txBody>
      </p:sp>
      <p:cxnSp>
        <p:nvCxnSpPr>
          <p:cNvPr id="17" name="Straight Connector 16"/>
          <p:cNvCxnSpPr/>
          <p:nvPr/>
        </p:nvCxnSpPr>
        <p:spPr>
          <a:xfrm>
            <a:off x="11080166" y="193617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726878" y="1541314"/>
            <a:ext cx="710451" cy="369332"/>
          </a:xfrm>
          <a:prstGeom prst="rect">
            <a:avLst/>
          </a:prstGeom>
          <a:noFill/>
        </p:spPr>
        <p:txBody>
          <a:bodyPr wrap="none" rtlCol="0">
            <a:spAutoFit/>
          </a:bodyPr>
          <a:lstStyle/>
          <a:p>
            <a:r>
              <a:rPr lang="sv-SE" dirty="0"/>
              <a:t>21.00</a:t>
            </a:r>
            <a:endParaRPr lang="en-GB" dirty="0"/>
          </a:p>
        </p:txBody>
      </p:sp>
      <p:sp>
        <p:nvSpPr>
          <p:cNvPr id="28"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sv-SE" dirty="0"/>
              <a:t>Vecka 10</a:t>
            </a:r>
            <a:endParaRPr lang="en-GB" dirty="0"/>
          </a:p>
        </p:txBody>
      </p:sp>
      <p:cxnSp>
        <p:nvCxnSpPr>
          <p:cNvPr id="29" name="Straight Connector 12"/>
          <p:cNvCxnSpPr/>
          <p:nvPr/>
        </p:nvCxnSpPr>
        <p:spPr>
          <a:xfrm>
            <a:off x="7124486" y="198179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Rektangel 1"/>
          <p:cNvSpPr/>
          <p:nvPr/>
        </p:nvSpPr>
        <p:spPr>
          <a:xfrm>
            <a:off x="6769260" y="1544636"/>
            <a:ext cx="710451" cy="369332"/>
          </a:xfrm>
          <a:prstGeom prst="rect">
            <a:avLst/>
          </a:prstGeom>
        </p:spPr>
        <p:txBody>
          <a:bodyPr wrap="none">
            <a:spAutoFit/>
          </a:bodyPr>
          <a:lstStyle/>
          <a:p>
            <a:r>
              <a:rPr lang="sv-SE" dirty="0"/>
              <a:t>19.30</a:t>
            </a:r>
            <a:endParaRPr lang="en-GB" dirty="0"/>
          </a:p>
        </p:txBody>
      </p:sp>
      <p:cxnSp>
        <p:nvCxnSpPr>
          <p:cNvPr id="49" name="Straight Connector 12"/>
          <p:cNvCxnSpPr/>
          <p:nvPr/>
        </p:nvCxnSpPr>
        <p:spPr>
          <a:xfrm>
            <a:off x="9710624" y="1920751"/>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Rektangel 6"/>
          <p:cNvSpPr/>
          <p:nvPr/>
        </p:nvSpPr>
        <p:spPr>
          <a:xfrm>
            <a:off x="9317050" y="1548225"/>
            <a:ext cx="710451" cy="369332"/>
          </a:xfrm>
          <a:prstGeom prst="rect">
            <a:avLst/>
          </a:prstGeom>
        </p:spPr>
        <p:txBody>
          <a:bodyPr wrap="none">
            <a:spAutoFit/>
          </a:bodyPr>
          <a:lstStyle/>
          <a:p>
            <a:r>
              <a:rPr lang="sv-SE" dirty="0"/>
              <a:t>20.30</a:t>
            </a:r>
            <a:endParaRPr lang="en-GB"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4729" y="25320"/>
            <a:ext cx="2199256" cy="1495493"/>
          </a:xfrm>
          <a:prstGeom prst="rect">
            <a:avLst/>
          </a:prstGeom>
        </p:spPr>
      </p:pic>
      <p:cxnSp>
        <p:nvCxnSpPr>
          <p:cNvPr id="41" name="Straight Connector 12"/>
          <p:cNvCxnSpPr/>
          <p:nvPr/>
        </p:nvCxnSpPr>
        <p:spPr>
          <a:xfrm>
            <a:off x="2593526" y="189566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Rektangel 41"/>
          <p:cNvSpPr/>
          <p:nvPr/>
        </p:nvSpPr>
        <p:spPr>
          <a:xfrm>
            <a:off x="2255266" y="1548225"/>
            <a:ext cx="710451" cy="369332"/>
          </a:xfrm>
          <a:prstGeom prst="rect">
            <a:avLst/>
          </a:prstGeom>
        </p:spPr>
        <p:txBody>
          <a:bodyPr wrap="none">
            <a:spAutoFit/>
          </a:bodyPr>
          <a:lstStyle/>
          <a:p>
            <a:r>
              <a:rPr lang="sv-SE" dirty="0"/>
              <a:t>17.30</a:t>
            </a:r>
            <a:endParaRPr lang="en-GB" dirty="0"/>
          </a:p>
        </p:txBody>
      </p:sp>
      <p:cxnSp>
        <p:nvCxnSpPr>
          <p:cNvPr id="36" name="Straight Connector 12"/>
          <p:cNvCxnSpPr/>
          <p:nvPr/>
        </p:nvCxnSpPr>
        <p:spPr>
          <a:xfrm>
            <a:off x="4530665" y="1941280"/>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6" name="Rektangel 45"/>
          <p:cNvSpPr/>
          <p:nvPr/>
        </p:nvSpPr>
        <p:spPr>
          <a:xfrm>
            <a:off x="4193492" y="1562950"/>
            <a:ext cx="710451" cy="369332"/>
          </a:xfrm>
          <a:prstGeom prst="rect">
            <a:avLst/>
          </a:prstGeom>
        </p:spPr>
        <p:txBody>
          <a:bodyPr wrap="none">
            <a:spAutoFit/>
          </a:bodyPr>
          <a:lstStyle/>
          <a:p>
            <a:r>
              <a:rPr lang="sv-SE" dirty="0"/>
              <a:t>18.30</a:t>
            </a:r>
            <a:endParaRPr lang="en-GB" dirty="0"/>
          </a:p>
        </p:txBody>
      </p:sp>
      <p:sp>
        <p:nvSpPr>
          <p:cNvPr id="52" name="Rectangle 18">
            <a:extLst>
              <a:ext uri="{FF2B5EF4-FFF2-40B4-BE49-F238E27FC236}">
                <a16:creationId xmlns:a16="http://schemas.microsoft.com/office/drawing/2014/main" id="{CC461DEF-2B87-44B6-B0E6-4F122816D0A9}"/>
              </a:ext>
            </a:extLst>
          </p:cNvPr>
          <p:cNvSpPr/>
          <p:nvPr/>
        </p:nvSpPr>
        <p:spPr>
          <a:xfrm>
            <a:off x="692589" y="2536541"/>
            <a:ext cx="1892134" cy="1643573"/>
          </a:xfrm>
          <a:prstGeom prst="rect">
            <a:avLst/>
          </a:prstGeom>
          <a:solidFill>
            <a:srgbClr val="FF0000">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3" name="TextBox 23">
            <a:extLst>
              <a:ext uri="{FF2B5EF4-FFF2-40B4-BE49-F238E27FC236}">
                <a16:creationId xmlns:a16="http://schemas.microsoft.com/office/drawing/2014/main" id="{EE50E70B-DA84-40FB-9E4B-761E02FEFA6D}"/>
              </a:ext>
            </a:extLst>
          </p:cNvPr>
          <p:cNvSpPr txBox="1"/>
          <p:nvPr/>
        </p:nvSpPr>
        <p:spPr>
          <a:xfrm>
            <a:off x="803051" y="2568880"/>
            <a:ext cx="1881223" cy="1415772"/>
          </a:xfrm>
          <a:prstGeom prst="rect">
            <a:avLst/>
          </a:prstGeom>
          <a:noFill/>
        </p:spPr>
        <p:txBody>
          <a:bodyPr wrap="square" rtlCol="0">
            <a:spAutoFit/>
          </a:bodyPr>
          <a:lstStyle/>
          <a:p>
            <a:r>
              <a:rPr lang="sv-SE" sz="1400" b="1" dirty="0"/>
              <a:t>Borsta/Rykta</a:t>
            </a:r>
          </a:p>
          <a:p>
            <a:r>
              <a:rPr lang="sv-SE" sz="1200" dirty="0"/>
              <a:t>Vi går igenom varför och hur man borstar en häst och vad det är för skillnad mellan att borsta och rykta.</a:t>
            </a:r>
          </a:p>
          <a:p>
            <a:r>
              <a:rPr lang="sv-SE" sz="1200" b="1" dirty="0"/>
              <a:t>Samling</a:t>
            </a:r>
            <a:r>
              <a:rPr lang="sv-SE" sz="1200" dirty="0"/>
              <a:t>: Stallet</a:t>
            </a:r>
            <a:endParaRPr lang="sv-SE" sz="1200" b="1" dirty="0"/>
          </a:p>
        </p:txBody>
      </p:sp>
      <p:sp>
        <p:nvSpPr>
          <p:cNvPr id="3" name="Rectangle 24">
            <a:extLst>
              <a:ext uri="{FF2B5EF4-FFF2-40B4-BE49-F238E27FC236}">
                <a16:creationId xmlns:a16="http://schemas.microsoft.com/office/drawing/2014/main" id="{F84F3B24-2BF1-DB84-33A9-48E0127E5056}"/>
              </a:ext>
            </a:extLst>
          </p:cNvPr>
          <p:cNvSpPr/>
          <p:nvPr/>
        </p:nvSpPr>
        <p:spPr>
          <a:xfrm>
            <a:off x="5855919" y="2545780"/>
            <a:ext cx="2550006" cy="1550356"/>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ruta 9">
            <a:extLst>
              <a:ext uri="{FF2B5EF4-FFF2-40B4-BE49-F238E27FC236}">
                <a16:creationId xmlns:a16="http://schemas.microsoft.com/office/drawing/2014/main" id="{B3A41362-180E-E091-BC1F-C849271DA509}"/>
              </a:ext>
            </a:extLst>
          </p:cNvPr>
          <p:cNvSpPr txBox="1"/>
          <p:nvPr/>
        </p:nvSpPr>
        <p:spPr>
          <a:xfrm>
            <a:off x="5901466" y="2545780"/>
            <a:ext cx="2518044" cy="1384995"/>
          </a:xfrm>
          <a:prstGeom prst="rect">
            <a:avLst/>
          </a:prstGeom>
          <a:noFill/>
        </p:spPr>
        <p:txBody>
          <a:bodyPr wrap="square">
            <a:spAutoFit/>
          </a:bodyPr>
          <a:lstStyle/>
          <a:p>
            <a:r>
              <a:rPr lang="sv-SE" sz="1200" b="1" dirty="0"/>
              <a:t>Longering</a:t>
            </a:r>
          </a:p>
          <a:p>
            <a:r>
              <a:rPr lang="sv-SE" sz="1200" dirty="0" err="1"/>
              <a:t>Clinic</a:t>
            </a:r>
            <a:r>
              <a:rPr lang="sv-SE" sz="1200" dirty="0"/>
              <a:t> i hur man </a:t>
            </a:r>
            <a:r>
              <a:rPr lang="sv-SE" sz="1200" dirty="0" err="1"/>
              <a:t>longerar</a:t>
            </a:r>
            <a:r>
              <a:rPr lang="sv-SE" sz="1200" dirty="0"/>
              <a:t> hästen på ett säkert sätt. Vi går </a:t>
            </a:r>
            <a:r>
              <a:rPr lang="sv-SE" sz="1200" dirty="0" err="1"/>
              <a:t>bla</a:t>
            </a:r>
            <a:r>
              <a:rPr lang="sv-SE" sz="1200" dirty="0"/>
              <a:t>. igenom vilken utrustning man behöver, olika typer av inspänningar, placering och kommandon</a:t>
            </a:r>
          </a:p>
          <a:p>
            <a:r>
              <a:rPr lang="sv-SE" sz="1200" b="1" dirty="0"/>
              <a:t>Samling</a:t>
            </a:r>
            <a:r>
              <a:rPr lang="sv-SE" sz="1200" dirty="0"/>
              <a:t>: Stallet</a:t>
            </a:r>
            <a:endParaRPr lang="sv-SE" sz="1200" b="1" dirty="0"/>
          </a:p>
        </p:txBody>
      </p:sp>
      <p:sp>
        <p:nvSpPr>
          <p:cNvPr id="20" name="Rectangle 18">
            <a:extLst>
              <a:ext uri="{FF2B5EF4-FFF2-40B4-BE49-F238E27FC236}">
                <a16:creationId xmlns:a16="http://schemas.microsoft.com/office/drawing/2014/main" id="{1ACD78F6-2A59-8F68-C084-FE354427D560}"/>
              </a:ext>
            </a:extLst>
          </p:cNvPr>
          <p:cNvSpPr/>
          <p:nvPr/>
        </p:nvSpPr>
        <p:spPr>
          <a:xfrm>
            <a:off x="8484938" y="2549107"/>
            <a:ext cx="1914323" cy="1867171"/>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solidFill>
                <a:schemeClr val="tx1"/>
              </a:solidFill>
            </a:endParaRPr>
          </a:p>
        </p:txBody>
      </p:sp>
      <p:sp>
        <p:nvSpPr>
          <p:cNvPr id="21" name="TextBox 30">
            <a:extLst>
              <a:ext uri="{FF2B5EF4-FFF2-40B4-BE49-F238E27FC236}">
                <a16:creationId xmlns:a16="http://schemas.microsoft.com/office/drawing/2014/main" id="{5EFB1303-EAED-1992-9025-2B316C475633}"/>
              </a:ext>
            </a:extLst>
          </p:cNvPr>
          <p:cNvSpPr txBox="1"/>
          <p:nvPr/>
        </p:nvSpPr>
        <p:spPr>
          <a:xfrm>
            <a:off x="8454796" y="2516371"/>
            <a:ext cx="1944465" cy="178510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a:t>Kvällsstalltjänst</a:t>
            </a:r>
          </a:p>
          <a:p>
            <a:r>
              <a:rPr lang="sv-SE" sz="1200" dirty="0"/>
              <a:t>Här får du möjlighet att lära dig mer om stall- och hästskötsel genom att vara med och hjälpa till med diverse stallsysslor.</a:t>
            </a:r>
          </a:p>
          <a:p>
            <a:r>
              <a:rPr lang="sv-SE" sz="1200" b="1" dirty="0"/>
              <a:t>Samling</a:t>
            </a:r>
            <a:r>
              <a:rPr lang="sv-SE" sz="1200" dirty="0"/>
              <a:t>: Bakom Greta</a:t>
            </a:r>
            <a:endParaRPr lang="sv-SE" sz="1200" b="1" dirty="0"/>
          </a:p>
          <a:p>
            <a:r>
              <a:rPr lang="sv-SE" sz="1200" b="1" dirty="0"/>
              <a:t>Övrigt</a:t>
            </a:r>
            <a:r>
              <a:rPr lang="sv-SE" sz="1200" dirty="0"/>
              <a:t>: Personer under 15 år ska ha hjälm.</a:t>
            </a:r>
          </a:p>
        </p:txBody>
      </p:sp>
      <p:sp>
        <p:nvSpPr>
          <p:cNvPr id="22" name="Rectangle 18">
            <a:extLst>
              <a:ext uri="{FF2B5EF4-FFF2-40B4-BE49-F238E27FC236}">
                <a16:creationId xmlns:a16="http://schemas.microsoft.com/office/drawing/2014/main" id="{A42FAF32-593B-918B-FF58-E6CA5D54B455}"/>
              </a:ext>
            </a:extLst>
          </p:cNvPr>
          <p:cNvSpPr/>
          <p:nvPr/>
        </p:nvSpPr>
        <p:spPr>
          <a:xfrm>
            <a:off x="2620009" y="2576036"/>
            <a:ext cx="1943256" cy="1520100"/>
          </a:xfrm>
          <a:prstGeom prst="rect">
            <a:avLst/>
          </a:prstGeom>
          <a:solidFill>
            <a:srgbClr val="FFCCFF">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3" name="TextBox 28">
            <a:extLst>
              <a:ext uri="{FF2B5EF4-FFF2-40B4-BE49-F238E27FC236}">
                <a16:creationId xmlns:a16="http://schemas.microsoft.com/office/drawing/2014/main" id="{B575B215-C3B1-813D-5F7C-FC031AFD42E2}"/>
              </a:ext>
            </a:extLst>
          </p:cNvPr>
          <p:cNvSpPr txBox="1"/>
          <p:nvPr/>
        </p:nvSpPr>
        <p:spPr>
          <a:xfrm>
            <a:off x="2669634" y="2533560"/>
            <a:ext cx="1934324" cy="1785104"/>
          </a:xfrm>
          <a:prstGeom prst="rect">
            <a:avLst/>
          </a:prstGeom>
          <a:noFill/>
        </p:spPr>
        <p:txBody>
          <a:bodyPr wrap="square" rtlCol="0">
            <a:spAutoFit/>
          </a:bodyPr>
          <a:lstStyle/>
          <a:p>
            <a:r>
              <a:rPr lang="sv-SE" sz="1400" b="1" dirty="0"/>
              <a:t>Märkestagning</a:t>
            </a:r>
          </a:p>
          <a:p>
            <a:r>
              <a:rPr lang="sv-SE" sz="1200" dirty="0"/>
              <a:t>Här finns det möjlighet att göra prov för </a:t>
            </a:r>
            <a:r>
              <a:rPr lang="sv-SE" sz="1200" b="1" dirty="0"/>
              <a:t>märket röda hästen eller blåa hästen. </a:t>
            </a:r>
            <a:r>
              <a:rPr lang="sv-SE" sz="1200" dirty="0"/>
              <a:t>Ange i anmälan vilket märke du vill göra prov för</a:t>
            </a:r>
          </a:p>
          <a:p>
            <a:r>
              <a:rPr lang="sv-SE" sz="1200" b="1" dirty="0"/>
              <a:t>Samling</a:t>
            </a:r>
            <a:r>
              <a:rPr lang="sv-SE" sz="1200" dirty="0"/>
              <a:t>: Teorisalen</a:t>
            </a:r>
          </a:p>
          <a:p>
            <a:endParaRPr lang="sv-SE" sz="1200" dirty="0"/>
          </a:p>
          <a:p>
            <a:endParaRPr lang="sv-SE" sz="1200" dirty="0"/>
          </a:p>
        </p:txBody>
      </p:sp>
    </p:spTree>
    <p:extLst>
      <p:ext uri="{BB962C8B-B14F-4D97-AF65-F5344CB8AC3E}">
        <p14:creationId xmlns:p14="http://schemas.microsoft.com/office/powerpoint/2010/main" val="2384598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sv-SE" b="1" dirty="0"/>
              <a:t>Teori torsdag 7 mars</a:t>
            </a:r>
            <a:endParaRPr lang="en-GB" b="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1321864" y="109637"/>
            <a:ext cx="1342487" cy="1257300"/>
          </a:xfrm>
          <a:prstGeom prst="rect">
            <a:avLst/>
          </a:prstGeom>
        </p:spPr>
      </p:pic>
      <p:sp>
        <p:nvSpPr>
          <p:cNvPr id="6" name="Right Arrow 5"/>
          <p:cNvSpPr/>
          <p:nvPr/>
        </p:nvSpPr>
        <p:spPr>
          <a:xfrm>
            <a:off x="290945" y="2036618"/>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696188" y="194310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42900" y="1548244"/>
            <a:ext cx="710451" cy="369332"/>
          </a:xfrm>
          <a:prstGeom prst="rect">
            <a:avLst/>
          </a:prstGeom>
          <a:noFill/>
        </p:spPr>
        <p:txBody>
          <a:bodyPr wrap="none" rtlCol="0">
            <a:spAutoFit/>
          </a:bodyPr>
          <a:lstStyle/>
          <a:p>
            <a:r>
              <a:rPr lang="sv-SE" dirty="0"/>
              <a:t>17.00</a:t>
            </a:r>
            <a:endParaRPr lang="en-GB" dirty="0"/>
          </a:p>
        </p:txBody>
      </p:sp>
      <p:cxnSp>
        <p:nvCxnSpPr>
          <p:cNvPr id="11" name="Straight Connector 10"/>
          <p:cNvCxnSpPr/>
          <p:nvPr/>
        </p:nvCxnSpPr>
        <p:spPr>
          <a:xfrm>
            <a:off x="3248889" y="1939636"/>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95601" y="1544779"/>
            <a:ext cx="710451" cy="369332"/>
          </a:xfrm>
          <a:prstGeom prst="rect">
            <a:avLst/>
          </a:prstGeom>
          <a:noFill/>
        </p:spPr>
        <p:txBody>
          <a:bodyPr wrap="none" rtlCol="0">
            <a:spAutoFit/>
          </a:bodyPr>
          <a:lstStyle/>
          <a:p>
            <a:r>
              <a:rPr lang="sv-SE" dirty="0"/>
              <a:t>18.00</a:t>
            </a:r>
            <a:endParaRPr lang="en-GB" dirty="0"/>
          </a:p>
        </p:txBody>
      </p:sp>
      <p:cxnSp>
        <p:nvCxnSpPr>
          <p:cNvPr id="15" name="Straight Connector 14"/>
          <p:cNvCxnSpPr/>
          <p:nvPr/>
        </p:nvCxnSpPr>
        <p:spPr>
          <a:xfrm>
            <a:off x="8482445" y="1925780"/>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129157" y="1530923"/>
            <a:ext cx="710451" cy="369332"/>
          </a:xfrm>
          <a:prstGeom prst="rect">
            <a:avLst/>
          </a:prstGeom>
          <a:noFill/>
        </p:spPr>
        <p:txBody>
          <a:bodyPr wrap="none" rtlCol="0">
            <a:spAutoFit/>
          </a:bodyPr>
          <a:lstStyle/>
          <a:p>
            <a:r>
              <a:rPr lang="sv-SE" dirty="0"/>
              <a:t>20.00</a:t>
            </a:r>
            <a:endParaRPr lang="en-GB" dirty="0"/>
          </a:p>
        </p:txBody>
      </p:sp>
      <p:cxnSp>
        <p:nvCxnSpPr>
          <p:cNvPr id="17" name="Straight Connector 16"/>
          <p:cNvCxnSpPr/>
          <p:nvPr/>
        </p:nvCxnSpPr>
        <p:spPr>
          <a:xfrm>
            <a:off x="11080166" y="193617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726878" y="1541314"/>
            <a:ext cx="710451" cy="369332"/>
          </a:xfrm>
          <a:prstGeom prst="rect">
            <a:avLst/>
          </a:prstGeom>
          <a:noFill/>
        </p:spPr>
        <p:txBody>
          <a:bodyPr wrap="none" rtlCol="0">
            <a:spAutoFit/>
          </a:bodyPr>
          <a:lstStyle/>
          <a:p>
            <a:r>
              <a:rPr lang="sv-SE" dirty="0"/>
              <a:t>21.00</a:t>
            </a:r>
            <a:endParaRPr lang="en-GB" dirty="0"/>
          </a:p>
        </p:txBody>
      </p:sp>
      <p:sp>
        <p:nvSpPr>
          <p:cNvPr id="28"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sv-SE" dirty="0"/>
              <a:t>Vecka 10</a:t>
            </a:r>
            <a:endParaRPr lang="en-GB" dirty="0"/>
          </a:p>
        </p:txBody>
      </p:sp>
      <p:cxnSp>
        <p:nvCxnSpPr>
          <p:cNvPr id="29" name="Straight Connector 12"/>
          <p:cNvCxnSpPr/>
          <p:nvPr/>
        </p:nvCxnSpPr>
        <p:spPr>
          <a:xfrm>
            <a:off x="6453368" y="1943101"/>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Rektangel 1"/>
          <p:cNvSpPr/>
          <p:nvPr/>
        </p:nvSpPr>
        <p:spPr>
          <a:xfrm>
            <a:off x="6130601" y="1554906"/>
            <a:ext cx="710451" cy="369332"/>
          </a:xfrm>
          <a:prstGeom prst="rect">
            <a:avLst/>
          </a:prstGeom>
        </p:spPr>
        <p:txBody>
          <a:bodyPr wrap="none">
            <a:spAutoFit/>
          </a:bodyPr>
          <a:lstStyle/>
          <a:p>
            <a:r>
              <a:rPr lang="sv-SE" dirty="0"/>
              <a:t>19.15</a:t>
            </a:r>
            <a:endParaRPr lang="en-GB" dirty="0"/>
          </a:p>
        </p:txBody>
      </p:sp>
      <p:cxnSp>
        <p:nvCxnSpPr>
          <p:cNvPr id="49" name="Straight Connector 12"/>
          <p:cNvCxnSpPr/>
          <p:nvPr/>
        </p:nvCxnSpPr>
        <p:spPr>
          <a:xfrm>
            <a:off x="9710624" y="1920751"/>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Rektangel 6"/>
          <p:cNvSpPr/>
          <p:nvPr/>
        </p:nvSpPr>
        <p:spPr>
          <a:xfrm>
            <a:off x="9317050" y="1548225"/>
            <a:ext cx="710451" cy="369332"/>
          </a:xfrm>
          <a:prstGeom prst="rect">
            <a:avLst/>
          </a:prstGeom>
        </p:spPr>
        <p:txBody>
          <a:bodyPr wrap="none">
            <a:spAutoFit/>
          </a:bodyPr>
          <a:lstStyle/>
          <a:p>
            <a:r>
              <a:rPr lang="sv-SE" dirty="0"/>
              <a:t>20.30</a:t>
            </a:r>
            <a:endParaRPr lang="en-GB"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0910" y="32613"/>
            <a:ext cx="2199256" cy="1495493"/>
          </a:xfrm>
          <a:prstGeom prst="rect">
            <a:avLst/>
          </a:prstGeom>
        </p:spPr>
      </p:pic>
      <p:cxnSp>
        <p:nvCxnSpPr>
          <p:cNvPr id="41" name="Straight Connector 12"/>
          <p:cNvCxnSpPr/>
          <p:nvPr/>
        </p:nvCxnSpPr>
        <p:spPr>
          <a:xfrm>
            <a:off x="1903062" y="189566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Rektangel 41"/>
          <p:cNvSpPr/>
          <p:nvPr/>
        </p:nvSpPr>
        <p:spPr>
          <a:xfrm>
            <a:off x="1562991" y="1604300"/>
            <a:ext cx="710451" cy="369332"/>
          </a:xfrm>
          <a:prstGeom prst="rect">
            <a:avLst/>
          </a:prstGeom>
        </p:spPr>
        <p:txBody>
          <a:bodyPr wrap="none">
            <a:spAutoFit/>
          </a:bodyPr>
          <a:lstStyle/>
          <a:p>
            <a:r>
              <a:rPr lang="sv-SE" dirty="0"/>
              <a:t>17.30</a:t>
            </a:r>
            <a:endParaRPr lang="en-GB" dirty="0"/>
          </a:p>
        </p:txBody>
      </p:sp>
      <p:cxnSp>
        <p:nvCxnSpPr>
          <p:cNvPr id="36" name="Straight Connector 12"/>
          <p:cNvCxnSpPr/>
          <p:nvPr/>
        </p:nvCxnSpPr>
        <p:spPr>
          <a:xfrm>
            <a:off x="4530665" y="1941280"/>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 name="Rektangel 46"/>
          <p:cNvSpPr/>
          <p:nvPr/>
        </p:nvSpPr>
        <p:spPr>
          <a:xfrm>
            <a:off x="4165715" y="1537377"/>
            <a:ext cx="710451" cy="369332"/>
          </a:xfrm>
          <a:prstGeom prst="rect">
            <a:avLst/>
          </a:prstGeom>
        </p:spPr>
        <p:txBody>
          <a:bodyPr wrap="none">
            <a:spAutoFit/>
          </a:bodyPr>
          <a:lstStyle/>
          <a:p>
            <a:r>
              <a:rPr lang="sv-SE" dirty="0"/>
              <a:t>18.30</a:t>
            </a:r>
            <a:endParaRPr lang="en-GB" dirty="0"/>
          </a:p>
        </p:txBody>
      </p:sp>
      <p:sp>
        <p:nvSpPr>
          <p:cNvPr id="3" name="Rectangle 22">
            <a:extLst>
              <a:ext uri="{FF2B5EF4-FFF2-40B4-BE49-F238E27FC236}">
                <a16:creationId xmlns:a16="http://schemas.microsoft.com/office/drawing/2014/main" id="{EBFB80A2-7B43-661A-4B54-9252918458A1}"/>
              </a:ext>
            </a:extLst>
          </p:cNvPr>
          <p:cNvSpPr/>
          <p:nvPr/>
        </p:nvSpPr>
        <p:spPr>
          <a:xfrm>
            <a:off x="2617099" y="2522867"/>
            <a:ext cx="1951565" cy="1479976"/>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23">
            <a:extLst>
              <a:ext uri="{FF2B5EF4-FFF2-40B4-BE49-F238E27FC236}">
                <a16:creationId xmlns:a16="http://schemas.microsoft.com/office/drawing/2014/main" id="{5359D483-EC2D-5AE6-AC16-BDBA2F0E62F4}"/>
              </a:ext>
            </a:extLst>
          </p:cNvPr>
          <p:cNvSpPr txBox="1"/>
          <p:nvPr/>
        </p:nvSpPr>
        <p:spPr>
          <a:xfrm>
            <a:off x="2663003" y="2558098"/>
            <a:ext cx="2083422" cy="1200329"/>
          </a:xfrm>
          <a:prstGeom prst="rect">
            <a:avLst/>
          </a:prstGeom>
          <a:noFill/>
        </p:spPr>
        <p:txBody>
          <a:bodyPr wrap="square" rtlCol="0">
            <a:spAutoFit/>
          </a:bodyPr>
          <a:lstStyle/>
          <a:p>
            <a:r>
              <a:rPr lang="sv-SE" sz="1200" b="1" dirty="0"/>
              <a:t>Hästens delar</a:t>
            </a:r>
          </a:p>
          <a:p>
            <a:r>
              <a:rPr lang="sv-SE" sz="1200" dirty="0"/>
              <a:t>Vi går igenom vad hästens olika kroppsdelar heter och vart dom sitter.</a:t>
            </a:r>
          </a:p>
          <a:p>
            <a:r>
              <a:rPr lang="sv-SE" sz="1200" b="1" dirty="0"/>
              <a:t>Samling</a:t>
            </a:r>
            <a:r>
              <a:rPr lang="sv-SE" sz="1200" dirty="0"/>
              <a:t>: Teorisalen</a:t>
            </a:r>
            <a:endParaRPr lang="sv-SE" sz="1200" b="1" dirty="0"/>
          </a:p>
          <a:p>
            <a:endParaRPr lang="en-GB" sz="1200" dirty="0"/>
          </a:p>
        </p:txBody>
      </p:sp>
      <p:sp>
        <p:nvSpPr>
          <p:cNvPr id="20" name="Rectangle 22">
            <a:extLst>
              <a:ext uri="{FF2B5EF4-FFF2-40B4-BE49-F238E27FC236}">
                <a16:creationId xmlns:a16="http://schemas.microsoft.com/office/drawing/2014/main" id="{34BDBA88-2C56-B5E5-46CE-8F724B7EEE89}"/>
              </a:ext>
            </a:extLst>
          </p:cNvPr>
          <p:cNvSpPr/>
          <p:nvPr/>
        </p:nvSpPr>
        <p:spPr>
          <a:xfrm>
            <a:off x="683786" y="2522867"/>
            <a:ext cx="1904284" cy="1376057"/>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extBox 30">
            <a:extLst>
              <a:ext uri="{FF2B5EF4-FFF2-40B4-BE49-F238E27FC236}">
                <a16:creationId xmlns:a16="http://schemas.microsoft.com/office/drawing/2014/main" id="{96C61AF3-0CCC-C15E-42B5-886A5177D20A}"/>
              </a:ext>
            </a:extLst>
          </p:cNvPr>
          <p:cNvSpPr txBox="1"/>
          <p:nvPr/>
        </p:nvSpPr>
        <p:spPr>
          <a:xfrm>
            <a:off x="718367" y="2513530"/>
            <a:ext cx="1906518" cy="1754326"/>
          </a:xfrm>
          <a:prstGeom prst="rect">
            <a:avLst/>
          </a:prstGeom>
          <a:noFill/>
        </p:spPr>
        <p:txBody>
          <a:bodyPr wrap="square" rtlCol="0">
            <a:spAutoFit/>
          </a:bodyPr>
          <a:lstStyle/>
          <a:p>
            <a:r>
              <a:rPr lang="sv-SE" sz="1200" b="1" dirty="0"/>
              <a:t>Hästens tecken </a:t>
            </a:r>
          </a:p>
          <a:p>
            <a:r>
              <a:rPr lang="sv-SE" sz="1200" dirty="0"/>
              <a:t>Hästens vita fält på ben och ansikte kallas tecken. Här lär vi oss hur de olika tecknen ser ut och vad de heter.</a:t>
            </a:r>
          </a:p>
          <a:p>
            <a:r>
              <a:rPr lang="sv-SE" sz="1200" b="1" dirty="0"/>
              <a:t>Samling</a:t>
            </a:r>
            <a:r>
              <a:rPr lang="sv-SE" sz="1200" dirty="0"/>
              <a:t>: Teorisalen</a:t>
            </a:r>
            <a:endParaRPr lang="sv-SE" sz="1200" b="1" dirty="0"/>
          </a:p>
          <a:p>
            <a:endParaRPr lang="sv-SE" sz="1200" dirty="0"/>
          </a:p>
          <a:p>
            <a:endParaRPr lang="sv-SE" sz="1200" dirty="0"/>
          </a:p>
        </p:txBody>
      </p:sp>
      <p:sp>
        <p:nvSpPr>
          <p:cNvPr id="22" name="Rectangle 18">
            <a:extLst>
              <a:ext uri="{FF2B5EF4-FFF2-40B4-BE49-F238E27FC236}">
                <a16:creationId xmlns:a16="http://schemas.microsoft.com/office/drawing/2014/main" id="{B0C7A83A-684A-798C-1866-11B598AF4F4C}"/>
              </a:ext>
            </a:extLst>
          </p:cNvPr>
          <p:cNvSpPr/>
          <p:nvPr/>
        </p:nvSpPr>
        <p:spPr>
          <a:xfrm>
            <a:off x="6485827" y="2492368"/>
            <a:ext cx="2023348" cy="1867171"/>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solidFill>
                <a:schemeClr val="tx1"/>
              </a:solidFill>
            </a:endParaRPr>
          </a:p>
        </p:txBody>
      </p:sp>
      <p:sp>
        <p:nvSpPr>
          <p:cNvPr id="23" name="TextBox 30">
            <a:extLst>
              <a:ext uri="{FF2B5EF4-FFF2-40B4-BE49-F238E27FC236}">
                <a16:creationId xmlns:a16="http://schemas.microsoft.com/office/drawing/2014/main" id="{2381A1ED-9C49-415D-23BF-D0363FC329A0}"/>
              </a:ext>
            </a:extLst>
          </p:cNvPr>
          <p:cNvSpPr txBox="1"/>
          <p:nvPr/>
        </p:nvSpPr>
        <p:spPr>
          <a:xfrm>
            <a:off x="6567333" y="2498141"/>
            <a:ext cx="1944465" cy="178510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a:t>Kvällsstalltjänst</a:t>
            </a:r>
          </a:p>
          <a:p>
            <a:r>
              <a:rPr lang="sv-SE" sz="1200" dirty="0"/>
              <a:t>Här får du möjlighet att lära dig mer om stall- och hästskötsel genom att vara med och hjälpa till med diverse stallsysslor.</a:t>
            </a:r>
          </a:p>
          <a:p>
            <a:r>
              <a:rPr lang="sv-SE" sz="1200" b="1" dirty="0"/>
              <a:t>Samling</a:t>
            </a:r>
            <a:r>
              <a:rPr lang="sv-SE" sz="1200" dirty="0"/>
              <a:t>: Bakom Greta</a:t>
            </a:r>
            <a:endParaRPr lang="sv-SE" sz="1200" b="1" dirty="0"/>
          </a:p>
          <a:p>
            <a:r>
              <a:rPr lang="sv-SE" sz="1200" b="1" dirty="0"/>
              <a:t>Övrigt</a:t>
            </a:r>
            <a:r>
              <a:rPr lang="sv-SE" sz="1200" dirty="0"/>
              <a:t>: Personer under 15 år ska ha hjälm.</a:t>
            </a:r>
          </a:p>
        </p:txBody>
      </p:sp>
      <p:sp>
        <p:nvSpPr>
          <p:cNvPr id="24" name="Rectangle 18">
            <a:extLst>
              <a:ext uri="{FF2B5EF4-FFF2-40B4-BE49-F238E27FC236}">
                <a16:creationId xmlns:a16="http://schemas.microsoft.com/office/drawing/2014/main" id="{C942B51A-EA5B-0BBE-5EE7-5AE70BA96FA8}"/>
              </a:ext>
            </a:extLst>
          </p:cNvPr>
          <p:cNvSpPr/>
          <p:nvPr/>
        </p:nvSpPr>
        <p:spPr>
          <a:xfrm>
            <a:off x="4591839" y="2521538"/>
            <a:ext cx="1870813" cy="1478525"/>
          </a:xfrm>
          <a:prstGeom prst="rect">
            <a:avLst/>
          </a:prstGeom>
          <a:solidFill>
            <a:srgbClr val="FF0000">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5" name="TextBox 30">
            <a:extLst>
              <a:ext uri="{FF2B5EF4-FFF2-40B4-BE49-F238E27FC236}">
                <a16:creationId xmlns:a16="http://schemas.microsoft.com/office/drawing/2014/main" id="{473707AA-D3A1-F0A3-D77E-F2AD8261CD46}"/>
              </a:ext>
            </a:extLst>
          </p:cNvPr>
          <p:cNvSpPr txBox="1"/>
          <p:nvPr/>
        </p:nvSpPr>
        <p:spPr>
          <a:xfrm>
            <a:off x="4673345" y="2541550"/>
            <a:ext cx="1855375" cy="1785104"/>
          </a:xfrm>
          <a:prstGeom prst="rect">
            <a:avLst/>
          </a:prstGeom>
          <a:noFill/>
        </p:spPr>
        <p:txBody>
          <a:bodyPr wrap="square" rtlCol="0">
            <a:spAutoFit/>
          </a:bodyPr>
          <a:lstStyle/>
          <a:p>
            <a:r>
              <a:rPr lang="sv-SE" sz="1200" b="1" dirty="0"/>
              <a:t>Hästens färger </a:t>
            </a:r>
          </a:p>
          <a:p>
            <a:r>
              <a:rPr lang="sv-SE" sz="1200" dirty="0"/>
              <a:t>Vi går igenom dom vanligaste färgerna som hästarna kan ha och vad hästens olika typer av hår heter.</a:t>
            </a:r>
          </a:p>
          <a:p>
            <a:r>
              <a:rPr lang="sv-SE" sz="1200" b="1" dirty="0"/>
              <a:t>Samling</a:t>
            </a:r>
            <a:r>
              <a:rPr lang="sv-SE" sz="1200" dirty="0"/>
              <a:t>: Teorisalen</a:t>
            </a:r>
            <a:endParaRPr lang="sv-SE" sz="1200" b="1" dirty="0"/>
          </a:p>
          <a:p>
            <a:endParaRPr lang="sv-SE" sz="1200" dirty="0"/>
          </a:p>
          <a:p>
            <a:endParaRPr lang="sv-SE" sz="1200" dirty="0"/>
          </a:p>
        </p:txBody>
      </p:sp>
    </p:spTree>
    <p:extLst>
      <p:ext uri="{BB962C8B-B14F-4D97-AF65-F5344CB8AC3E}">
        <p14:creationId xmlns:p14="http://schemas.microsoft.com/office/powerpoint/2010/main" val="6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sv-SE" b="1" dirty="0"/>
              <a:t>Teori fredag 8 mars</a:t>
            </a:r>
            <a:endParaRPr lang="en-GB" b="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1321864" y="109637"/>
            <a:ext cx="1342487" cy="1257300"/>
          </a:xfrm>
          <a:prstGeom prst="rect">
            <a:avLst/>
          </a:prstGeom>
        </p:spPr>
      </p:pic>
      <p:sp>
        <p:nvSpPr>
          <p:cNvPr id="6" name="Right Arrow 5"/>
          <p:cNvSpPr/>
          <p:nvPr/>
        </p:nvSpPr>
        <p:spPr>
          <a:xfrm>
            <a:off x="290945" y="2036618"/>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276299" y="194310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7652" y="1548244"/>
            <a:ext cx="710451" cy="369332"/>
          </a:xfrm>
          <a:prstGeom prst="rect">
            <a:avLst/>
          </a:prstGeom>
          <a:noFill/>
        </p:spPr>
        <p:txBody>
          <a:bodyPr wrap="none" rtlCol="0">
            <a:spAutoFit/>
          </a:bodyPr>
          <a:lstStyle/>
          <a:p>
            <a:r>
              <a:rPr lang="sv-SE" dirty="0"/>
              <a:t>15.30</a:t>
            </a:r>
            <a:endParaRPr lang="en-GB" dirty="0"/>
          </a:p>
        </p:txBody>
      </p:sp>
      <p:cxnSp>
        <p:nvCxnSpPr>
          <p:cNvPr id="11" name="Straight Connector 10"/>
          <p:cNvCxnSpPr/>
          <p:nvPr/>
        </p:nvCxnSpPr>
        <p:spPr>
          <a:xfrm>
            <a:off x="3948689" y="1939636"/>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567412" y="1544779"/>
            <a:ext cx="710451" cy="369332"/>
          </a:xfrm>
          <a:prstGeom prst="rect">
            <a:avLst/>
          </a:prstGeom>
          <a:noFill/>
        </p:spPr>
        <p:txBody>
          <a:bodyPr wrap="none" rtlCol="0">
            <a:spAutoFit/>
          </a:bodyPr>
          <a:lstStyle/>
          <a:p>
            <a:r>
              <a:rPr lang="sv-SE" dirty="0"/>
              <a:t>17.00</a:t>
            </a:r>
            <a:endParaRPr lang="en-GB" dirty="0"/>
          </a:p>
        </p:txBody>
      </p:sp>
      <p:cxnSp>
        <p:nvCxnSpPr>
          <p:cNvPr id="13" name="Straight Connector 12"/>
          <p:cNvCxnSpPr/>
          <p:nvPr/>
        </p:nvCxnSpPr>
        <p:spPr>
          <a:xfrm>
            <a:off x="5841216" y="1984642"/>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524495" y="1555170"/>
            <a:ext cx="710451" cy="369332"/>
          </a:xfrm>
          <a:prstGeom prst="rect">
            <a:avLst/>
          </a:prstGeom>
          <a:noFill/>
        </p:spPr>
        <p:txBody>
          <a:bodyPr wrap="none" rtlCol="0">
            <a:spAutoFit/>
          </a:bodyPr>
          <a:lstStyle/>
          <a:p>
            <a:r>
              <a:rPr lang="sv-SE" dirty="0"/>
              <a:t>18.00</a:t>
            </a:r>
            <a:endParaRPr lang="en-GB" dirty="0"/>
          </a:p>
        </p:txBody>
      </p:sp>
      <p:cxnSp>
        <p:nvCxnSpPr>
          <p:cNvPr id="15" name="Straight Connector 14"/>
          <p:cNvCxnSpPr/>
          <p:nvPr/>
        </p:nvCxnSpPr>
        <p:spPr>
          <a:xfrm>
            <a:off x="8482445" y="1925780"/>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129157" y="1530923"/>
            <a:ext cx="710451" cy="369332"/>
          </a:xfrm>
          <a:prstGeom prst="rect">
            <a:avLst/>
          </a:prstGeom>
          <a:noFill/>
        </p:spPr>
        <p:txBody>
          <a:bodyPr wrap="none" rtlCol="0">
            <a:spAutoFit/>
          </a:bodyPr>
          <a:lstStyle/>
          <a:p>
            <a:r>
              <a:rPr lang="sv-SE" dirty="0"/>
              <a:t>19.00</a:t>
            </a:r>
            <a:endParaRPr lang="en-GB" dirty="0"/>
          </a:p>
        </p:txBody>
      </p:sp>
      <p:cxnSp>
        <p:nvCxnSpPr>
          <p:cNvPr id="17" name="Straight Connector 16"/>
          <p:cNvCxnSpPr/>
          <p:nvPr/>
        </p:nvCxnSpPr>
        <p:spPr>
          <a:xfrm>
            <a:off x="11080166" y="193617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726878" y="1541314"/>
            <a:ext cx="710451" cy="369332"/>
          </a:xfrm>
          <a:prstGeom prst="rect">
            <a:avLst/>
          </a:prstGeom>
          <a:noFill/>
        </p:spPr>
        <p:txBody>
          <a:bodyPr wrap="none" rtlCol="0">
            <a:spAutoFit/>
          </a:bodyPr>
          <a:lstStyle/>
          <a:p>
            <a:r>
              <a:rPr lang="sv-SE" dirty="0"/>
              <a:t>20.00</a:t>
            </a:r>
            <a:endParaRPr lang="en-GB" dirty="0"/>
          </a:p>
        </p:txBody>
      </p:sp>
      <p:sp>
        <p:nvSpPr>
          <p:cNvPr id="28"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sv-SE" dirty="0"/>
              <a:t>Vecka 10</a:t>
            </a:r>
            <a:endParaRPr lang="en-GB" dirty="0"/>
          </a:p>
        </p:txBody>
      </p:sp>
      <p:cxnSp>
        <p:nvCxnSpPr>
          <p:cNvPr id="29" name="Straight Connector 12"/>
          <p:cNvCxnSpPr/>
          <p:nvPr/>
        </p:nvCxnSpPr>
        <p:spPr>
          <a:xfrm>
            <a:off x="7124486" y="198179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Rektangel 1"/>
          <p:cNvSpPr/>
          <p:nvPr/>
        </p:nvSpPr>
        <p:spPr>
          <a:xfrm>
            <a:off x="6769260" y="1544636"/>
            <a:ext cx="710451" cy="369332"/>
          </a:xfrm>
          <a:prstGeom prst="rect">
            <a:avLst/>
          </a:prstGeom>
        </p:spPr>
        <p:txBody>
          <a:bodyPr wrap="none">
            <a:spAutoFit/>
          </a:bodyPr>
          <a:lstStyle/>
          <a:p>
            <a:r>
              <a:rPr lang="sv-SE" dirty="0"/>
              <a:t>18.30</a:t>
            </a:r>
            <a:endParaRPr lang="en-GB" dirty="0"/>
          </a:p>
        </p:txBody>
      </p:sp>
      <p:cxnSp>
        <p:nvCxnSpPr>
          <p:cNvPr id="49" name="Straight Connector 12"/>
          <p:cNvCxnSpPr/>
          <p:nvPr/>
        </p:nvCxnSpPr>
        <p:spPr>
          <a:xfrm>
            <a:off x="9710624" y="1920751"/>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Rektangel 6"/>
          <p:cNvSpPr/>
          <p:nvPr/>
        </p:nvSpPr>
        <p:spPr>
          <a:xfrm>
            <a:off x="9317050" y="1548225"/>
            <a:ext cx="710451" cy="369332"/>
          </a:xfrm>
          <a:prstGeom prst="rect">
            <a:avLst/>
          </a:prstGeom>
        </p:spPr>
        <p:txBody>
          <a:bodyPr wrap="none">
            <a:spAutoFit/>
          </a:bodyPr>
          <a:lstStyle/>
          <a:p>
            <a:r>
              <a:rPr lang="sv-SE" dirty="0"/>
              <a:t>19.30</a:t>
            </a:r>
            <a:endParaRPr lang="en-GB"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4729" y="25320"/>
            <a:ext cx="2199256" cy="1495493"/>
          </a:xfrm>
          <a:prstGeom prst="rect">
            <a:avLst/>
          </a:prstGeom>
        </p:spPr>
      </p:pic>
      <p:cxnSp>
        <p:nvCxnSpPr>
          <p:cNvPr id="41" name="Straight Connector 12"/>
          <p:cNvCxnSpPr/>
          <p:nvPr/>
        </p:nvCxnSpPr>
        <p:spPr>
          <a:xfrm>
            <a:off x="2145659" y="189566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Rektangel 41"/>
          <p:cNvSpPr/>
          <p:nvPr/>
        </p:nvSpPr>
        <p:spPr>
          <a:xfrm>
            <a:off x="1795967" y="1542203"/>
            <a:ext cx="710451" cy="369332"/>
          </a:xfrm>
          <a:prstGeom prst="rect">
            <a:avLst/>
          </a:prstGeom>
        </p:spPr>
        <p:txBody>
          <a:bodyPr wrap="none">
            <a:spAutoFit/>
          </a:bodyPr>
          <a:lstStyle/>
          <a:p>
            <a:r>
              <a:rPr lang="sv-SE" dirty="0"/>
              <a:t>16.15</a:t>
            </a:r>
            <a:endParaRPr lang="en-GB" dirty="0"/>
          </a:p>
        </p:txBody>
      </p:sp>
      <p:cxnSp>
        <p:nvCxnSpPr>
          <p:cNvPr id="36" name="Straight Connector 12"/>
          <p:cNvCxnSpPr/>
          <p:nvPr/>
        </p:nvCxnSpPr>
        <p:spPr>
          <a:xfrm>
            <a:off x="4530665" y="1941280"/>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5" name="Rektangel 44"/>
          <p:cNvSpPr/>
          <p:nvPr/>
        </p:nvSpPr>
        <p:spPr>
          <a:xfrm>
            <a:off x="4162532" y="1521725"/>
            <a:ext cx="710451" cy="369332"/>
          </a:xfrm>
          <a:prstGeom prst="rect">
            <a:avLst/>
          </a:prstGeom>
        </p:spPr>
        <p:txBody>
          <a:bodyPr wrap="none">
            <a:spAutoFit/>
          </a:bodyPr>
          <a:lstStyle/>
          <a:p>
            <a:r>
              <a:rPr lang="sv-SE" dirty="0"/>
              <a:t>17.30</a:t>
            </a:r>
            <a:endParaRPr lang="en-GB" dirty="0"/>
          </a:p>
        </p:txBody>
      </p:sp>
      <p:sp>
        <p:nvSpPr>
          <p:cNvPr id="30" name="Rectangle 24">
            <a:extLst>
              <a:ext uri="{FF2B5EF4-FFF2-40B4-BE49-F238E27FC236}">
                <a16:creationId xmlns:a16="http://schemas.microsoft.com/office/drawing/2014/main" id="{FB7F9701-67C6-D26C-9AB9-B1B1A9BAB862}"/>
              </a:ext>
            </a:extLst>
          </p:cNvPr>
          <p:cNvSpPr/>
          <p:nvPr/>
        </p:nvSpPr>
        <p:spPr>
          <a:xfrm>
            <a:off x="4517757" y="2705540"/>
            <a:ext cx="1900407" cy="1446920"/>
          </a:xfrm>
          <a:prstGeom prst="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TextBox 23">
            <a:extLst>
              <a:ext uri="{FF2B5EF4-FFF2-40B4-BE49-F238E27FC236}">
                <a16:creationId xmlns:a16="http://schemas.microsoft.com/office/drawing/2014/main" id="{B162A34F-F1B4-877E-3884-AAF05DD6C2BB}"/>
              </a:ext>
            </a:extLst>
          </p:cNvPr>
          <p:cNvSpPr txBox="1"/>
          <p:nvPr/>
        </p:nvSpPr>
        <p:spPr>
          <a:xfrm>
            <a:off x="4535563" y="2743309"/>
            <a:ext cx="1699383" cy="646331"/>
          </a:xfrm>
          <a:prstGeom prst="rect">
            <a:avLst/>
          </a:prstGeom>
          <a:noFill/>
        </p:spPr>
        <p:txBody>
          <a:bodyPr wrap="square" rtlCol="0">
            <a:spAutoFit/>
          </a:bodyPr>
          <a:lstStyle/>
          <a:p>
            <a:r>
              <a:rPr lang="sv-SE" sz="1200" b="1" dirty="0" err="1"/>
              <a:t>Ridlekis</a:t>
            </a:r>
            <a:endParaRPr lang="sv-SE" sz="1200" b="1" dirty="0"/>
          </a:p>
          <a:p>
            <a:r>
              <a:rPr lang="sv-SE" sz="1200" dirty="0"/>
              <a:t>Ordinarielektion</a:t>
            </a:r>
          </a:p>
          <a:p>
            <a:r>
              <a:rPr lang="sv-SE" sz="1200" b="1" dirty="0"/>
              <a:t>Samling</a:t>
            </a:r>
            <a:r>
              <a:rPr lang="sv-SE" sz="1200" dirty="0"/>
              <a:t>: Lilla ridhuset</a:t>
            </a:r>
            <a:endParaRPr lang="sv-SE" sz="1200" b="1" dirty="0"/>
          </a:p>
        </p:txBody>
      </p:sp>
      <p:sp>
        <p:nvSpPr>
          <p:cNvPr id="34" name="Rectangle 22">
            <a:extLst>
              <a:ext uri="{FF2B5EF4-FFF2-40B4-BE49-F238E27FC236}">
                <a16:creationId xmlns:a16="http://schemas.microsoft.com/office/drawing/2014/main" id="{2A38C34B-2434-AC83-CA07-EC5F4A52B16F}"/>
              </a:ext>
            </a:extLst>
          </p:cNvPr>
          <p:cNvSpPr/>
          <p:nvPr/>
        </p:nvSpPr>
        <p:spPr>
          <a:xfrm>
            <a:off x="275288" y="2647985"/>
            <a:ext cx="1896533" cy="1125956"/>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TextBox 28">
            <a:extLst>
              <a:ext uri="{FF2B5EF4-FFF2-40B4-BE49-F238E27FC236}">
                <a16:creationId xmlns:a16="http://schemas.microsoft.com/office/drawing/2014/main" id="{B6CDD29A-9BF9-4E0A-E12F-A57D58727639}"/>
              </a:ext>
            </a:extLst>
          </p:cNvPr>
          <p:cNvSpPr txBox="1"/>
          <p:nvPr/>
        </p:nvSpPr>
        <p:spPr>
          <a:xfrm>
            <a:off x="292918" y="2617475"/>
            <a:ext cx="1620174" cy="1415772"/>
          </a:xfrm>
          <a:prstGeom prst="rect">
            <a:avLst/>
          </a:prstGeom>
          <a:noFill/>
        </p:spPr>
        <p:txBody>
          <a:bodyPr wrap="square" rtlCol="0">
            <a:spAutoFit/>
          </a:bodyPr>
          <a:lstStyle/>
          <a:p>
            <a:r>
              <a:rPr lang="sv-SE" sz="1400" b="1" dirty="0"/>
              <a:t>Märkestagning</a:t>
            </a:r>
          </a:p>
          <a:p>
            <a:r>
              <a:rPr lang="sv-SE" sz="1200" dirty="0"/>
              <a:t>Här finns det möjlighet att göra prov för märket gröna hästen.</a:t>
            </a:r>
          </a:p>
          <a:p>
            <a:r>
              <a:rPr lang="sv-SE" sz="1200" b="1" dirty="0"/>
              <a:t>Samling</a:t>
            </a:r>
            <a:r>
              <a:rPr lang="sv-SE" sz="1200" dirty="0"/>
              <a:t>: Teorisalen</a:t>
            </a:r>
          </a:p>
          <a:p>
            <a:endParaRPr lang="sv-SE" sz="1200" dirty="0"/>
          </a:p>
          <a:p>
            <a:endParaRPr lang="sv-SE" sz="1200" dirty="0"/>
          </a:p>
        </p:txBody>
      </p:sp>
      <p:sp>
        <p:nvSpPr>
          <p:cNvPr id="37" name="Rectangle 18">
            <a:extLst>
              <a:ext uri="{FF2B5EF4-FFF2-40B4-BE49-F238E27FC236}">
                <a16:creationId xmlns:a16="http://schemas.microsoft.com/office/drawing/2014/main" id="{2DF4C56B-71E9-594D-76A6-11481C36F439}"/>
              </a:ext>
            </a:extLst>
          </p:cNvPr>
          <p:cNvSpPr/>
          <p:nvPr/>
        </p:nvSpPr>
        <p:spPr>
          <a:xfrm>
            <a:off x="2162800" y="2660010"/>
            <a:ext cx="1785889" cy="1050953"/>
          </a:xfrm>
          <a:prstGeom prst="rect">
            <a:avLst/>
          </a:prstGeom>
          <a:solidFill>
            <a:srgbClr val="FF0000">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8" name="TextBox 28">
            <a:extLst>
              <a:ext uri="{FF2B5EF4-FFF2-40B4-BE49-F238E27FC236}">
                <a16:creationId xmlns:a16="http://schemas.microsoft.com/office/drawing/2014/main" id="{B50A8AB6-5F1D-2C9F-DAB4-BF22DF2B0147}"/>
              </a:ext>
            </a:extLst>
          </p:cNvPr>
          <p:cNvSpPr txBox="1"/>
          <p:nvPr/>
        </p:nvSpPr>
        <p:spPr>
          <a:xfrm>
            <a:off x="2164667" y="2622558"/>
            <a:ext cx="1846407" cy="1415772"/>
          </a:xfrm>
          <a:prstGeom prst="rect">
            <a:avLst/>
          </a:prstGeom>
          <a:noFill/>
        </p:spPr>
        <p:txBody>
          <a:bodyPr wrap="square" rtlCol="0">
            <a:spAutoFit/>
          </a:bodyPr>
          <a:lstStyle/>
          <a:p>
            <a:r>
              <a:rPr lang="sv-SE" sz="1400" b="1" dirty="0"/>
              <a:t>Märkestagning</a:t>
            </a:r>
          </a:p>
          <a:p>
            <a:r>
              <a:rPr lang="sv-SE" sz="1200" dirty="0"/>
              <a:t>Här finns det möjlighet att göra prov för märket röda hästen.</a:t>
            </a:r>
          </a:p>
          <a:p>
            <a:r>
              <a:rPr lang="sv-SE" sz="1200" b="1" dirty="0"/>
              <a:t>Samling</a:t>
            </a:r>
            <a:r>
              <a:rPr lang="sv-SE" sz="1200" dirty="0"/>
              <a:t>: Teorisalen</a:t>
            </a:r>
          </a:p>
          <a:p>
            <a:endParaRPr lang="sv-SE" sz="1200" dirty="0"/>
          </a:p>
          <a:p>
            <a:endParaRPr lang="sv-SE" sz="1200" dirty="0"/>
          </a:p>
        </p:txBody>
      </p:sp>
      <p:sp>
        <p:nvSpPr>
          <p:cNvPr id="39" name="Rectangle 24">
            <a:extLst>
              <a:ext uri="{FF2B5EF4-FFF2-40B4-BE49-F238E27FC236}">
                <a16:creationId xmlns:a16="http://schemas.microsoft.com/office/drawing/2014/main" id="{29AFC25E-1872-6439-95A2-EC548F8FE1EC}"/>
              </a:ext>
            </a:extLst>
          </p:cNvPr>
          <p:cNvSpPr/>
          <p:nvPr/>
        </p:nvSpPr>
        <p:spPr>
          <a:xfrm>
            <a:off x="7124487" y="2648326"/>
            <a:ext cx="2606200" cy="1550356"/>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textruta 43">
            <a:extLst>
              <a:ext uri="{FF2B5EF4-FFF2-40B4-BE49-F238E27FC236}">
                <a16:creationId xmlns:a16="http://schemas.microsoft.com/office/drawing/2014/main" id="{5A40B9FA-19E7-4B2F-3C72-58C1A10C7317}"/>
              </a:ext>
            </a:extLst>
          </p:cNvPr>
          <p:cNvSpPr txBox="1"/>
          <p:nvPr/>
        </p:nvSpPr>
        <p:spPr>
          <a:xfrm>
            <a:off x="7312164" y="2683758"/>
            <a:ext cx="2518044" cy="1384995"/>
          </a:xfrm>
          <a:prstGeom prst="rect">
            <a:avLst/>
          </a:prstGeom>
          <a:noFill/>
        </p:spPr>
        <p:txBody>
          <a:bodyPr wrap="square">
            <a:spAutoFit/>
          </a:bodyPr>
          <a:lstStyle/>
          <a:p>
            <a:r>
              <a:rPr lang="sv-SE" sz="1200" b="1" dirty="0"/>
              <a:t>Longering</a:t>
            </a:r>
          </a:p>
          <a:p>
            <a:r>
              <a:rPr lang="sv-SE" sz="1200" dirty="0" err="1"/>
              <a:t>Clinic</a:t>
            </a:r>
            <a:r>
              <a:rPr lang="sv-SE" sz="1200" dirty="0"/>
              <a:t> i hur man </a:t>
            </a:r>
            <a:r>
              <a:rPr lang="sv-SE" sz="1200" dirty="0" err="1"/>
              <a:t>longerar</a:t>
            </a:r>
            <a:r>
              <a:rPr lang="sv-SE" sz="1200" dirty="0"/>
              <a:t> hästen på ett säkert sätt. Vi går </a:t>
            </a:r>
            <a:r>
              <a:rPr lang="sv-SE" sz="1200" dirty="0" err="1"/>
              <a:t>bla</a:t>
            </a:r>
            <a:r>
              <a:rPr lang="sv-SE" sz="1200" dirty="0"/>
              <a:t>. igenom vilken utrustning man behöver, olika typer av inspänningar, placering och kommandon</a:t>
            </a:r>
          </a:p>
          <a:p>
            <a:r>
              <a:rPr lang="sv-SE" sz="1200" b="1" dirty="0"/>
              <a:t>Samling</a:t>
            </a:r>
            <a:r>
              <a:rPr lang="sv-SE" sz="1200" dirty="0"/>
              <a:t>: Stallet</a:t>
            </a:r>
            <a:endParaRPr lang="sv-SE" sz="1200" b="1" dirty="0"/>
          </a:p>
        </p:txBody>
      </p:sp>
    </p:spTree>
    <p:extLst>
      <p:ext uri="{BB962C8B-B14F-4D97-AF65-F5344CB8AC3E}">
        <p14:creationId xmlns:p14="http://schemas.microsoft.com/office/powerpoint/2010/main" val="3921031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1053351" y="471927"/>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b="1" dirty="0"/>
              <a:t>Teori lördag 9 mars</a:t>
            </a:r>
            <a:endParaRPr lang="en-GB" b="1" dirty="0"/>
          </a:p>
        </p:txBody>
      </p:sp>
      <p:pic>
        <p:nvPicPr>
          <p:cNvPr id="4"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1053351" y="162180"/>
            <a:ext cx="1342487" cy="1257300"/>
          </a:xfrm>
          <a:prstGeom prst="rect">
            <a:avLst/>
          </a:prstGeom>
        </p:spPr>
      </p:pic>
      <p:sp>
        <p:nvSpPr>
          <p:cNvPr id="5" name="Right Arrow 5"/>
          <p:cNvSpPr/>
          <p:nvPr/>
        </p:nvSpPr>
        <p:spPr>
          <a:xfrm>
            <a:off x="290945" y="2036618"/>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10"/>
          <p:cNvCxnSpPr/>
          <p:nvPr/>
        </p:nvCxnSpPr>
        <p:spPr>
          <a:xfrm>
            <a:off x="2579494" y="1918616"/>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11"/>
          <p:cNvSpPr txBox="1"/>
          <p:nvPr/>
        </p:nvSpPr>
        <p:spPr>
          <a:xfrm>
            <a:off x="2242639" y="1564521"/>
            <a:ext cx="710451" cy="369332"/>
          </a:xfrm>
          <a:prstGeom prst="rect">
            <a:avLst/>
          </a:prstGeom>
          <a:noFill/>
        </p:spPr>
        <p:txBody>
          <a:bodyPr wrap="none" rtlCol="0">
            <a:spAutoFit/>
          </a:bodyPr>
          <a:lstStyle/>
          <a:p>
            <a:r>
              <a:rPr lang="sv-SE" dirty="0"/>
              <a:t>09.30</a:t>
            </a:r>
            <a:endParaRPr lang="en-GB" dirty="0"/>
          </a:p>
        </p:txBody>
      </p:sp>
      <p:cxnSp>
        <p:nvCxnSpPr>
          <p:cNvPr id="10" name="Straight Connector 12"/>
          <p:cNvCxnSpPr/>
          <p:nvPr/>
        </p:nvCxnSpPr>
        <p:spPr>
          <a:xfrm>
            <a:off x="4135851" y="1873380"/>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3"/>
          <p:cNvSpPr txBox="1"/>
          <p:nvPr/>
        </p:nvSpPr>
        <p:spPr>
          <a:xfrm>
            <a:off x="3847764" y="1521675"/>
            <a:ext cx="710451" cy="369332"/>
          </a:xfrm>
          <a:prstGeom prst="rect">
            <a:avLst/>
          </a:prstGeom>
          <a:noFill/>
        </p:spPr>
        <p:txBody>
          <a:bodyPr wrap="none" rtlCol="0">
            <a:spAutoFit/>
          </a:bodyPr>
          <a:lstStyle/>
          <a:p>
            <a:r>
              <a:rPr lang="sv-SE" dirty="0"/>
              <a:t>10.00</a:t>
            </a:r>
            <a:endParaRPr lang="en-GB" dirty="0"/>
          </a:p>
        </p:txBody>
      </p:sp>
      <p:cxnSp>
        <p:nvCxnSpPr>
          <p:cNvPr id="14" name="Straight Connector 16"/>
          <p:cNvCxnSpPr/>
          <p:nvPr/>
        </p:nvCxnSpPr>
        <p:spPr>
          <a:xfrm>
            <a:off x="7351748" y="1857855"/>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sv-SE" dirty="0"/>
              <a:t>Vecka 10</a:t>
            </a:r>
            <a:endParaRPr lang="en-GB" dirty="0"/>
          </a:p>
        </p:txBody>
      </p:sp>
      <p:cxnSp>
        <p:nvCxnSpPr>
          <p:cNvPr id="17" name="Straight Connector 12"/>
          <p:cNvCxnSpPr/>
          <p:nvPr/>
        </p:nvCxnSpPr>
        <p:spPr>
          <a:xfrm>
            <a:off x="296700" y="1900255"/>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Rektangel 17"/>
          <p:cNvSpPr/>
          <p:nvPr/>
        </p:nvSpPr>
        <p:spPr>
          <a:xfrm>
            <a:off x="-48618" y="1556333"/>
            <a:ext cx="715260" cy="369332"/>
          </a:xfrm>
          <a:prstGeom prst="rect">
            <a:avLst/>
          </a:prstGeom>
        </p:spPr>
        <p:txBody>
          <a:bodyPr wrap="none">
            <a:spAutoFit/>
          </a:bodyPr>
          <a:lstStyle/>
          <a:p>
            <a:r>
              <a:rPr lang="sv-SE" dirty="0"/>
              <a:t>08:30</a:t>
            </a:r>
            <a:endParaRPr lang="en-GB" dirty="0"/>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9858" y="146655"/>
            <a:ext cx="2030308" cy="1522731"/>
          </a:xfrm>
          <a:prstGeom prst="rect">
            <a:avLst/>
          </a:prstGeom>
          <a:ln>
            <a:noFill/>
          </a:ln>
          <a:effectLst>
            <a:softEdge rad="112500"/>
          </a:effectLst>
        </p:spPr>
      </p:pic>
      <p:sp>
        <p:nvSpPr>
          <p:cNvPr id="35" name="Rounded Rectangle 34"/>
          <p:cNvSpPr/>
          <p:nvPr/>
        </p:nvSpPr>
        <p:spPr>
          <a:xfrm>
            <a:off x="8926503" y="324234"/>
            <a:ext cx="628905" cy="19423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15"/>
          <p:cNvSpPr txBox="1"/>
          <p:nvPr/>
        </p:nvSpPr>
        <p:spPr>
          <a:xfrm>
            <a:off x="10891015" y="1625326"/>
            <a:ext cx="710451" cy="369332"/>
          </a:xfrm>
          <a:prstGeom prst="rect">
            <a:avLst/>
          </a:prstGeom>
          <a:noFill/>
        </p:spPr>
        <p:txBody>
          <a:bodyPr wrap="none" rtlCol="0">
            <a:spAutoFit/>
          </a:bodyPr>
          <a:lstStyle/>
          <a:p>
            <a:r>
              <a:rPr lang="sv-SE" dirty="0"/>
              <a:t>17.00</a:t>
            </a:r>
            <a:endParaRPr lang="en-GB" dirty="0"/>
          </a:p>
        </p:txBody>
      </p:sp>
      <p:cxnSp>
        <p:nvCxnSpPr>
          <p:cNvPr id="47" name="Straight Connector 12"/>
          <p:cNvCxnSpPr/>
          <p:nvPr/>
        </p:nvCxnSpPr>
        <p:spPr>
          <a:xfrm>
            <a:off x="11256009" y="1963042"/>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4" name="Rectangle 24"/>
          <p:cNvSpPr/>
          <p:nvPr/>
        </p:nvSpPr>
        <p:spPr>
          <a:xfrm>
            <a:off x="309012" y="2501348"/>
            <a:ext cx="2264671" cy="2016962"/>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TextBox 15"/>
          <p:cNvSpPr txBox="1"/>
          <p:nvPr/>
        </p:nvSpPr>
        <p:spPr>
          <a:xfrm>
            <a:off x="7014626" y="1519163"/>
            <a:ext cx="710451" cy="369332"/>
          </a:xfrm>
          <a:prstGeom prst="rect">
            <a:avLst/>
          </a:prstGeom>
          <a:noFill/>
        </p:spPr>
        <p:txBody>
          <a:bodyPr wrap="none" rtlCol="0">
            <a:spAutoFit/>
          </a:bodyPr>
          <a:lstStyle/>
          <a:p>
            <a:r>
              <a:rPr lang="sv-SE" dirty="0"/>
              <a:t>11.30</a:t>
            </a:r>
            <a:endParaRPr lang="en-GB" dirty="0"/>
          </a:p>
        </p:txBody>
      </p:sp>
      <p:sp>
        <p:nvSpPr>
          <p:cNvPr id="45" name="Rectangle 22">
            <a:extLst>
              <a:ext uri="{FF2B5EF4-FFF2-40B4-BE49-F238E27FC236}">
                <a16:creationId xmlns:a16="http://schemas.microsoft.com/office/drawing/2014/main" id="{1B48F958-866F-4504-AD7A-40D3D09A4D8D}"/>
              </a:ext>
            </a:extLst>
          </p:cNvPr>
          <p:cNvSpPr/>
          <p:nvPr/>
        </p:nvSpPr>
        <p:spPr>
          <a:xfrm>
            <a:off x="2570630" y="2526688"/>
            <a:ext cx="1559414" cy="1125956"/>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TextBox 28">
            <a:extLst>
              <a:ext uri="{FF2B5EF4-FFF2-40B4-BE49-F238E27FC236}">
                <a16:creationId xmlns:a16="http://schemas.microsoft.com/office/drawing/2014/main" id="{6996C760-3DB3-43F8-995C-9B4C933A985E}"/>
              </a:ext>
            </a:extLst>
          </p:cNvPr>
          <p:cNvSpPr txBox="1"/>
          <p:nvPr/>
        </p:nvSpPr>
        <p:spPr>
          <a:xfrm>
            <a:off x="2525837" y="2526275"/>
            <a:ext cx="1692023" cy="1415772"/>
          </a:xfrm>
          <a:prstGeom prst="rect">
            <a:avLst/>
          </a:prstGeom>
          <a:noFill/>
        </p:spPr>
        <p:txBody>
          <a:bodyPr wrap="square" rtlCol="0">
            <a:spAutoFit/>
          </a:bodyPr>
          <a:lstStyle/>
          <a:p>
            <a:r>
              <a:rPr lang="sv-SE" sz="1400" b="1" dirty="0"/>
              <a:t>Märkestagning</a:t>
            </a:r>
          </a:p>
          <a:p>
            <a:r>
              <a:rPr lang="sv-SE" sz="1200" dirty="0"/>
              <a:t>Här finns det möjlighet att göra prov för märket gröna hästen.</a:t>
            </a:r>
          </a:p>
          <a:p>
            <a:r>
              <a:rPr lang="sv-SE" sz="1200" b="1" dirty="0"/>
              <a:t>Samling</a:t>
            </a:r>
            <a:r>
              <a:rPr lang="sv-SE" sz="1200" dirty="0"/>
              <a:t>: Köket</a:t>
            </a:r>
          </a:p>
          <a:p>
            <a:endParaRPr lang="sv-SE" sz="1200" dirty="0"/>
          </a:p>
          <a:p>
            <a:endParaRPr lang="sv-SE" sz="1200" dirty="0"/>
          </a:p>
        </p:txBody>
      </p:sp>
      <p:cxnSp>
        <p:nvCxnSpPr>
          <p:cNvPr id="33" name="Straight Connector 12">
            <a:extLst>
              <a:ext uri="{FF2B5EF4-FFF2-40B4-BE49-F238E27FC236}">
                <a16:creationId xmlns:a16="http://schemas.microsoft.com/office/drawing/2014/main" id="{2552D632-4CD6-42D5-AB3A-A883ECF1B336}"/>
              </a:ext>
            </a:extLst>
          </p:cNvPr>
          <p:cNvCxnSpPr/>
          <p:nvPr/>
        </p:nvCxnSpPr>
        <p:spPr>
          <a:xfrm>
            <a:off x="5413665" y="1900255"/>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6" name="Rektangel 35">
            <a:extLst>
              <a:ext uri="{FF2B5EF4-FFF2-40B4-BE49-F238E27FC236}">
                <a16:creationId xmlns:a16="http://schemas.microsoft.com/office/drawing/2014/main" id="{369BFB84-B689-4DE4-AE63-B78FFC48CDBB}"/>
              </a:ext>
            </a:extLst>
          </p:cNvPr>
          <p:cNvSpPr/>
          <p:nvPr/>
        </p:nvSpPr>
        <p:spPr>
          <a:xfrm>
            <a:off x="5068347" y="1510153"/>
            <a:ext cx="715260" cy="369332"/>
          </a:xfrm>
          <a:prstGeom prst="rect">
            <a:avLst/>
          </a:prstGeom>
        </p:spPr>
        <p:txBody>
          <a:bodyPr wrap="none">
            <a:spAutoFit/>
          </a:bodyPr>
          <a:lstStyle/>
          <a:p>
            <a:r>
              <a:rPr lang="sv-SE" dirty="0"/>
              <a:t>10:30</a:t>
            </a:r>
            <a:endParaRPr lang="en-GB" dirty="0"/>
          </a:p>
        </p:txBody>
      </p:sp>
      <p:sp>
        <p:nvSpPr>
          <p:cNvPr id="37" name="Rectangle 20">
            <a:extLst>
              <a:ext uri="{FF2B5EF4-FFF2-40B4-BE49-F238E27FC236}">
                <a16:creationId xmlns:a16="http://schemas.microsoft.com/office/drawing/2014/main" id="{C4DFC67C-C6E8-48F0-A052-1D8247BF3F7A}"/>
              </a:ext>
            </a:extLst>
          </p:cNvPr>
          <p:cNvSpPr/>
          <p:nvPr/>
        </p:nvSpPr>
        <p:spPr>
          <a:xfrm>
            <a:off x="5413665" y="2523827"/>
            <a:ext cx="1956187" cy="1631215"/>
          </a:xfrm>
          <a:prstGeom prst="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38" name="TextBox 23">
            <a:extLst>
              <a:ext uri="{FF2B5EF4-FFF2-40B4-BE49-F238E27FC236}">
                <a16:creationId xmlns:a16="http://schemas.microsoft.com/office/drawing/2014/main" id="{3A045CB8-353E-4503-B03E-D7162BCAAE3C}"/>
              </a:ext>
            </a:extLst>
          </p:cNvPr>
          <p:cNvSpPr txBox="1"/>
          <p:nvPr/>
        </p:nvSpPr>
        <p:spPr>
          <a:xfrm>
            <a:off x="396008" y="2531931"/>
            <a:ext cx="1999830" cy="16312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a:t>Sköta olika hästar</a:t>
            </a:r>
          </a:p>
          <a:p>
            <a:r>
              <a:rPr lang="sv-SE" sz="1200" dirty="0"/>
              <a:t>Här har du möjlighet att öva på att ta hand om olika hästar i stallet och kan få hjälp av personal. Du väljer själv vad du vill öva på t.ex. borsta, sadla mm</a:t>
            </a:r>
          </a:p>
          <a:p>
            <a:r>
              <a:rPr lang="sv-SE" sz="1400" b="1" dirty="0"/>
              <a:t>Samling</a:t>
            </a:r>
            <a:r>
              <a:rPr lang="sv-SE" sz="1400" dirty="0"/>
              <a:t>: </a:t>
            </a:r>
            <a:r>
              <a:rPr lang="sv-SE" sz="1200" dirty="0"/>
              <a:t>Stallet</a:t>
            </a:r>
            <a:endParaRPr lang="sv-SE" sz="1200" b="1" dirty="0"/>
          </a:p>
        </p:txBody>
      </p:sp>
      <p:cxnSp>
        <p:nvCxnSpPr>
          <p:cNvPr id="40" name="Straight Connector 16">
            <a:extLst>
              <a:ext uri="{FF2B5EF4-FFF2-40B4-BE49-F238E27FC236}">
                <a16:creationId xmlns:a16="http://schemas.microsoft.com/office/drawing/2014/main" id="{192F7D5C-C647-4912-8081-BA30E4456E3D}"/>
              </a:ext>
            </a:extLst>
          </p:cNvPr>
          <p:cNvCxnSpPr/>
          <p:nvPr/>
        </p:nvCxnSpPr>
        <p:spPr>
          <a:xfrm>
            <a:off x="9030670" y="1918615"/>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15">
            <a:extLst>
              <a:ext uri="{FF2B5EF4-FFF2-40B4-BE49-F238E27FC236}">
                <a16:creationId xmlns:a16="http://schemas.microsoft.com/office/drawing/2014/main" id="{3A6D1411-4C8D-459F-BFBB-E6252FE9DC5C}"/>
              </a:ext>
            </a:extLst>
          </p:cNvPr>
          <p:cNvSpPr txBox="1"/>
          <p:nvPr/>
        </p:nvSpPr>
        <p:spPr>
          <a:xfrm>
            <a:off x="8689980" y="1542971"/>
            <a:ext cx="710451" cy="369332"/>
          </a:xfrm>
          <a:prstGeom prst="rect">
            <a:avLst/>
          </a:prstGeom>
          <a:noFill/>
        </p:spPr>
        <p:txBody>
          <a:bodyPr wrap="none" rtlCol="0">
            <a:spAutoFit/>
          </a:bodyPr>
          <a:lstStyle/>
          <a:p>
            <a:r>
              <a:rPr lang="sv-SE" dirty="0"/>
              <a:t>15.30</a:t>
            </a:r>
            <a:endParaRPr lang="en-GB" dirty="0"/>
          </a:p>
        </p:txBody>
      </p:sp>
      <p:sp>
        <p:nvSpPr>
          <p:cNvPr id="2" name="TextBox 23">
            <a:extLst>
              <a:ext uri="{FF2B5EF4-FFF2-40B4-BE49-F238E27FC236}">
                <a16:creationId xmlns:a16="http://schemas.microsoft.com/office/drawing/2014/main" id="{2578228B-E8DC-658F-B5CB-8CD2185DE5C6}"/>
              </a:ext>
            </a:extLst>
          </p:cNvPr>
          <p:cNvSpPr txBox="1"/>
          <p:nvPr/>
        </p:nvSpPr>
        <p:spPr>
          <a:xfrm>
            <a:off x="5425977" y="2501348"/>
            <a:ext cx="1999830" cy="10772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err="1"/>
              <a:t>Dressyrclinic</a:t>
            </a:r>
            <a:endParaRPr lang="sv-SE" sz="1400" b="1" dirty="0"/>
          </a:p>
          <a:p>
            <a:r>
              <a:rPr lang="sv-SE" sz="1200" dirty="0" err="1"/>
              <a:t>Clinic</a:t>
            </a:r>
            <a:r>
              <a:rPr lang="sv-SE" sz="1200" dirty="0"/>
              <a:t> med fokus på hästens lösgjordhet samt ryttaren sits och hjälper</a:t>
            </a:r>
          </a:p>
          <a:p>
            <a:r>
              <a:rPr lang="sv-SE" sz="1400" b="1" dirty="0"/>
              <a:t>Samling</a:t>
            </a:r>
            <a:r>
              <a:rPr lang="sv-SE" sz="1400" dirty="0"/>
              <a:t>: </a:t>
            </a:r>
            <a:r>
              <a:rPr lang="sv-SE" sz="1200" dirty="0"/>
              <a:t>Stallet</a:t>
            </a:r>
            <a:endParaRPr lang="sv-SE" sz="1200" b="1" dirty="0"/>
          </a:p>
        </p:txBody>
      </p:sp>
      <p:sp>
        <p:nvSpPr>
          <p:cNvPr id="6" name="Rectangle 24">
            <a:extLst>
              <a:ext uri="{FF2B5EF4-FFF2-40B4-BE49-F238E27FC236}">
                <a16:creationId xmlns:a16="http://schemas.microsoft.com/office/drawing/2014/main" id="{42F0D610-1341-0876-7193-31BE214A9AC4}"/>
              </a:ext>
            </a:extLst>
          </p:cNvPr>
          <p:cNvSpPr/>
          <p:nvPr/>
        </p:nvSpPr>
        <p:spPr>
          <a:xfrm>
            <a:off x="9045571" y="2607093"/>
            <a:ext cx="2264671" cy="2016962"/>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23">
            <a:extLst>
              <a:ext uri="{FF2B5EF4-FFF2-40B4-BE49-F238E27FC236}">
                <a16:creationId xmlns:a16="http://schemas.microsoft.com/office/drawing/2014/main" id="{B6277801-FBD0-38AC-1E60-1B4E7C863CC3}"/>
              </a:ext>
            </a:extLst>
          </p:cNvPr>
          <p:cNvSpPr txBox="1"/>
          <p:nvPr/>
        </p:nvSpPr>
        <p:spPr>
          <a:xfrm>
            <a:off x="9132567" y="2637676"/>
            <a:ext cx="1999830" cy="181588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a:t>Sportkörning</a:t>
            </a:r>
          </a:p>
          <a:p>
            <a:r>
              <a:rPr lang="sv-SE" sz="1200" dirty="0"/>
              <a:t>Under våren kommer vi ha kurser i </a:t>
            </a:r>
            <a:r>
              <a:rPr lang="sv-SE" sz="1200" dirty="0" err="1"/>
              <a:t>sportköring</a:t>
            </a:r>
            <a:r>
              <a:rPr lang="sv-SE" sz="1200" dirty="0"/>
              <a:t> och här är en </a:t>
            </a:r>
            <a:r>
              <a:rPr lang="sv-SE" sz="1200" dirty="0" err="1"/>
              <a:t>clinic</a:t>
            </a:r>
            <a:r>
              <a:rPr lang="sv-SE" sz="1200" dirty="0"/>
              <a:t> som ger dig en försmak och inblick i vad sportkörning är. </a:t>
            </a:r>
            <a:r>
              <a:rPr lang="sv-SE" sz="1200" dirty="0" err="1"/>
              <a:t>Clinicen</a:t>
            </a:r>
            <a:r>
              <a:rPr lang="sv-SE" sz="1200" dirty="0"/>
              <a:t> innehåller allt ifrån selen, vagnen och hur man kör. </a:t>
            </a:r>
          </a:p>
          <a:p>
            <a:r>
              <a:rPr lang="sv-SE" sz="1400" b="1" dirty="0"/>
              <a:t>Samling</a:t>
            </a:r>
            <a:r>
              <a:rPr lang="sv-SE" sz="1400" dirty="0"/>
              <a:t>: </a:t>
            </a:r>
            <a:r>
              <a:rPr lang="sv-SE" sz="1200" dirty="0"/>
              <a:t>Stallet</a:t>
            </a:r>
            <a:endParaRPr lang="sv-SE" sz="1200" b="1" dirty="0"/>
          </a:p>
        </p:txBody>
      </p:sp>
    </p:spTree>
    <p:extLst>
      <p:ext uri="{BB962C8B-B14F-4D97-AF65-F5344CB8AC3E}">
        <p14:creationId xmlns:p14="http://schemas.microsoft.com/office/powerpoint/2010/main" val="1107755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14724</TotalTime>
  <Words>1236</Words>
  <Application>Microsoft Office PowerPoint</Application>
  <PresentationFormat>Bredbild</PresentationFormat>
  <Paragraphs>183</Paragraphs>
  <Slides>8</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vt:i4>
      </vt:variant>
    </vt:vector>
  </HeadingPairs>
  <TitlesOfParts>
    <vt:vector size="12" baseType="lpstr">
      <vt:lpstr>Arial</vt:lpstr>
      <vt:lpstr>Calibri</vt:lpstr>
      <vt:lpstr>Calibri Light</vt:lpstr>
      <vt:lpstr>Office Theme</vt:lpstr>
      <vt:lpstr>Teorivecka v.10</vt:lpstr>
      <vt:lpstr>Teorivecka v.10</vt:lpstr>
      <vt:lpstr>Teori måndag 4 mars</vt:lpstr>
      <vt:lpstr>Teori tisdag 5 mars</vt:lpstr>
      <vt:lpstr>Teori onsdag 6 mars</vt:lpstr>
      <vt:lpstr>Teori torsdag 7 mars</vt:lpstr>
      <vt:lpstr>Teori fredag 8 mars</vt:lpstr>
      <vt:lpstr>PowerPoint-presentation</vt:lpstr>
    </vt:vector>
  </TitlesOfParts>
  <Company>Saab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Måndag</dc:title>
  <dc:creator>Lindqwister Towe</dc:creator>
  <cp:lastModifiedBy>Sofia VRK</cp:lastModifiedBy>
  <cp:revision>157</cp:revision>
  <cp:lastPrinted>2024-02-26T15:19:04Z</cp:lastPrinted>
  <dcterms:created xsi:type="dcterms:W3CDTF">2016-02-28T22:40:18Z</dcterms:created>
  <dcterms:modified xsi:type="dcterms:W3CDTF">2024-02-26T15:20:52Z</dcterms:modified>
</cp:coreProperties>
</file>